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92496" y="3654034"/>
            <a:ext cx="11302365" cy="3309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rgbClr val="FF572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FF572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FF572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FF572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8149" y="965841"/>
            <a:ext cx="14585315" cy="9524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rgbClr val="FF572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35144" y="2363509"/>
            <a:ext cx="10148570" cy="391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48260" rIns="0" bIns="0" rtlCol="0" vert="horz">
            <a:spAutoFit/>
          </a:bodyPr>
          <a:lstStyle/>
          <a:p>
            <a:pPr marL="2371090" marR="5080" indent="-2359025">
              <a:lnSpc>
                <a:spcPts val="12900"/>
              </a:lnSpc>
              <a:spcBef>
                <a:spcPts val="380"/>
              </a:spcBef>
              <a:tabLst>
                <a:tab pos="3136900" algn="l"/>
              </a:tabLst>
            </a:pPr>
            <a:r>
              <a:rPr dirty="0" sz="10800" spc="-25"/>
              <a:t>BCF</a:t>
            </a:r>
            <a:r>
              <a:rPr dirty="0" sz="10800"/>
              <a:t>	</a:t>
            </a:r>
            <a:r>
              <a:rPr dirty="0" sz="10800" spc="-60"/>
              <a:t>MINI-</a:t>
            </a:r>
            <a:r>
              <a:rPr dirty="0" sz="10800" spc="-10"/>
              <a:t>GRANT </a:t>
            </a:r>
            <a:r>
              <a:rPr dirty="0" sz="10800" spc="-65"/>
              <a:t>2026-</a:t>
            </a:r>
            <a:r>
              <a:rPr dirty="0" sz="10800" spc="-20"/>
              <a:t>2027</a:t>
            </a:r>
            <a:endParaRPr sz="10800"/>
          </a:p>
        </p:txBody>
      </p:sp>
      <p:sp>
        <p:nvSpPr>
          <p:cNvPr id="3" name="object 3"/>
          <p:cNvSpPr txBox="1"/>
          <p:nvPr/>
        </p:nvSpPr>
        <p:spPr>
          <a:xfrm>
            <a:off x="5758554" y="7717580"/>
            <a:ext cx="669480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0">
                <a:solidFill>
                  <a:srgbClr val="666666"/>
                </a:solidFill>
                <a:latin typeface="Arial"/>
                <a:cs typeface="Arial"/>
              </a:rPr>
              <a:t>Application</a:t>
            </a:r>
            <a:r>
              <a:rPr dirty="0" sz="6000" spc="-3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6000" spc="-10">
                <a:solidFill>
                  <a:srgbClr val="666666"/>
                </a:solidFill>
                <a:latin typeface="Arial"/>
                <a:cs typeface="Arial"/>
              </a:rPr>
              <a:t>Process</a:t>
            </a:r>
            <a:endParaRPr sz="6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4000" y="599132"/>
            <a:ext cx="7619999" cy="277453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68149" y="978537"/>
            <a:ext cx="5956300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25240" algn="l"/>
              </a:tabLst>
            </a:pPr>
            <a:r>
              <a:rPr dirty="0" spc="-10"/>
              <a:t>Expending</a:t>
            </a:r>
            <a:r>
              <a:rPr dirty="0"/>
              <a:t>	</a:t>
            </a:r>
            <a:r>
              <a:rPr dirty="0" spc="-10"/>
              <a:t>Funds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0180" y="6576209"/>
            <a:ext cx="123825" cy="1238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0180" y="7128659"/>
            <a:ext cx="123825" cy="12382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33167" y="7676346"/>
            <a:ext cx="133349" cy="13334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33167" y="8228796"/>
            <a:ext cx="133349" cy="133349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182180" y="2227587"/>
            <a:ext cx="16287115" cy="6281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3300"/>
              </a:lnSpc>
              <a:spcBef>
                <a:spcPts val="100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Funds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MUST</a:t>
            </a:r>
            <a:r>
              <a:rPr dirty="0" sz="3200" spc="-2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expended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within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one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year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award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date.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extension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up-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one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year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may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granted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by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submitting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written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request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at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discretion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Executive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Committee.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If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funds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are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not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expended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within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approved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timeframe,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remaining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funds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must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returned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by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January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31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following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year.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Standard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Mini-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grant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funds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cannot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be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used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reimburse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expenses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incurred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prior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official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award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date.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85"/>
              </a:spcBef>
            </a:pP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Founders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Fund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Matching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Dollars:</a:t>
            </a:r>
            <a:endParaRPr sz="3200">
              <a:latin typeface="Arial"/>
              <a:cs typeface="Arial"/>
            </a:endParaRPr>
          </a:p>
          <a:p>
            <a:pPr marL="812165" marR="4920615">
              <a:lnSpc>
                <a:spcPct val="113300"/>
              </a:lnSpc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Must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follow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same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spending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rules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as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original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Mini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grant.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May</a:t>
            </a:r>
            <a:r>
              <a:rPr dirty="0" sz="3200" spc="-1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not</a:t>
            </a:r>
            <a:r>
              <a:rPr dirty="0" sz="3200" spc="-1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200" spc="-1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used</a:t>
            </a:r>
            <a:r>
              <a:rPr dirty="0" sz="3200" spc="-1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for:</a:t>
            </a:r>
            <a:endParaRPr sz="3200">
              <a:latin typeface="Arial"/>
              <a:cs typeface="Arial"/>
            </a:endParaRPr>
          </a:p>
          <a:p>
            <a:pPr marL="1857375">
              <a:lnSpc>
                <a:spcPct val="100000"/>
              </a:lnSpc>
              <a:spcBef>
                <a:spcPts val="509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Administrative</a:t>
            </a:r>
            <a:r>
              <a:rPr dirty="0" sz="3200" spc="-114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overhead</a:t>
            </a:r>
            <a:endParaRPr sz="3200">
              <a:latin typeface="Arial"/>
              <a:cs typeface="Arial"/>
            </a:endParaRPr>
          </a:p>
          <a:p>
            <a:pPr marL="1857375">
              <a:lnSpc>
                <a:spcPct val="100000"/>
              </a:lnSpc>
              <a:spcBef>
                <a:spcPts val="509"/>
              </a:spcBef>
            </a:pP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Non-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mission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aligned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activities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68149" y="965841"/>
            <a:ext cx="7141845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28060" algn="l"/>
              </a:tabLst>
            </a:pPr>
            <a:r>
              <a:rPr dirty="0" spc="-10"/>
              <a:t>Reporting</a:t>
            </a:r>
            <a:r>
              <a:rPr dirty="0"/>
              <a:t>	</a:t>
            </a:r>
            <a:r>
              <a:rPr dirty="0" spc="-10"/>
              <a:t>Guidelines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9023" y="5091112"/>
            <a:ext cx="123825" cy="1238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9023" y="5576887"/>
            <a:ext cx="123825" cy="12382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23885" y="6057899"/>
            <a:ext cx="133349" cy="13334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23885" y="6543674"/>
            <a:ext cx="133349" cy="13334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23885" y="7029449"/>
            <a:ext cx="133349" cy="13334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339598" y="2424176"/>
            <a:ext cx="15423515" cy="4885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3835"/>
              </a:lnSpc>
              <a:spcBef>
                <a:spcPts val="100"/>
              </a:spcBef>
            </a:pPr>
            <a:r>
              <a:rPr dirty="0" sz="3200" spc="-10" b="1">
                <a:solidFill>
                  <a:srgbClr val="666666"/>
                </a:solidFill>
                <a:latin typeface="Arial"/>
                <a:cs typeface="Arial"/>
              </a:rPr>
              <a:t>Mini-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grant</a:t>
            </a:r>
            <a:r>
              <a:rPr dirty="0" sz="3200" spc="-3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awardees</a:t>
            </a:r>
            <a:r>
              <a:rPr dirty="0" sz="3200" spc="-2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are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required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present</a:t>
            </a:r>
            <a:r>
              <a:rPr dirty="0" sz="3200" spc="-2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on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status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their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project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to</a:t>
            </a:r>
            <a:endParaRPr sz="3200">
              <a:latin typeface="Arial"/>
              <a:cs typeface="Arial"/>
            </a:endParaRPr>
          </a:p>
          <a:p>
            <a:pPr marL="12700" marR="5080">
              <a:lnSpc>
                <a:spcPts val="3829"/>
              </a:lnSpc>
              <a:spcBef>
                <a:spcPts val="125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general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membership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at</a:t>
            </a:r>
            <a:r>
              <a:rPr dirty="0" sz="3200" spc="-4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3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Celebration</a:t>
            </a:r>
            <a:r>
              <a:rPr dirty="0" sz="3200" spc="-4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3200" spc="-3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Collaboration</a:t>
            </a:r>
            <a:r>
              <a:rPr dirty="0" sz="3200" spc="-4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and</a:t>
            </a:r>
            <a:r>
              <a:rPr dirty="0" sz="3200" spc="-3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4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final</a:t>
            </a:r>
            <a:r>
              <a:rPr dirty="0" sz="3200" spc="-3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report</a:t>
            </a:r>
            <a:r>
              <a:rPr dirty="0" sz="3200" spc="-4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5" b="1">
                <a:solidFill>
                  <a:srgbClr val="666666"/>
                </a:solidFill>
                <a:latin typeface="Arial"/>
                <a:cs typeface="Arial"/>
              </a:rPr>
              <a:t>is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due</a:t>
            </a:r>
            <a:r>
              <a:rPr dirty="0" sz="3200" spc="-4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December</a:t>
            </a:r>
            <a:r>
              <a:rPr dirty="0" sz="3200" spc="-4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31,</a:t>
            </a:r>
            <a:r>
              <a:rPr dirty="0" sz="3200" spc="-4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 b="1">
                <a:solidFill>
                  <a:srgbClr val="666666"/>
                </a:solidFill>
                <a:latin typeface="Arial"/>
                <a:cs typeface="Arial"/>
              </a:rPr>
              <a:t>2027.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200">
              <a:latin typeface="Arial"/>
              <a:cs typeface="Arial"/>
            </a:endParaRPr>
          </a:p>
          <a:p>
            <a:pPr marL="12700">
              <a:lnSpc>
                <a:spcPts val="3829"/>
              </a:lnSpc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Additional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Reporting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for</a:t>
            </a:r>
            <a:r>
              <a:rPr dirty="0" sz="3200" spc="-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Founders</a:t>
            </a:r>
            <a:r>
              <a:rPr dirty="0" sz="3200" spc="-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Fund:</a:t>
            </a:r>
            <a:endParaRPr sz="3200">
              <a:latin typeface="Arial"/>
              <a:cs typeface="Arial"/>
            </a:endParaRPr>
          </a:p>
          <a:p>
            <a:pPr marL="784225" marR="5573395">
              <a:lnSpc>
                <a:spcPts val="3820"/>
              </a:lnSpc>
              <a:spcBef>
                <a:spcPts val="135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Annual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Impact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Report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due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by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December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31,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2027.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Must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Include:</a:t>
            </a:r>
            <a:endParaRPr sz="3200">
              <a:latin typeface="Arial"/>
              <a:cs typeface="Arial"/>
            </a:endParaRPr>
          </a:p>
          <a:p>
            <a:pPr marL="1597025">
              <a:lnSpc>
                <a:spcPts val="3700"/>
              </a:lnSpc>
            </a:pP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Outcomes</a:t>
            </a:r>
            <a:endParaRPr sz="3200">
              <a:latin typeface="Arial"/>
              <a:cs typeface="Arial"/>
            </a:endParaRPr>
          </a:p>
          <a:p>
            <a:pPr marL="1597025" marR="9391650">
              <a:lnSpc>
                <a:spcPts val="3829"/>
              </a:lnSpc>
              <a:spcBef>
                <a:spcPts val="100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Financial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use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funds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Project</a:t>
            </a:r>
            <a:r>
              <a:rPr dirty="0" sz="3200" spc="-5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impact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examples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68149" y="965841"/>
            <a:ext cx="10952480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02789" algn="l"/>
                <a:tab pos="3399790" algn="l"/>
                <a:tab pos="5899150" algn="l"/>
                <a:tab pos="6746240" algn="l"/>
              </a:tabLst>
            </a:pPr>
            <a:r>
              <a:rPr dirty="0" spc="-20"/>
              <a:t>What</a:t>
            </a:r>
            <a:r>
              <a:rPr dirty="0"/>
              <a:t>	</a:t>
            </a:r>
            <a:r>
              <a:rPr dirty="0" spc="-20"/>
              <a:t>this</a:t>
            </a:r>
            <a:r>
              <a:rPr dirty="0"/>
              <a:t>	</a:t>
            </a:r>
            <a:r>
              <a:rPr dirty="0" spc="-10"/>
              <a:t>means</a:t>
            </a:r>
            <a:r>
              <a:rPr dirty="0"/>
              <a:t>	</a:t>
            </a:r>
            <a:r>
              <a:rPr dirty="0" spc="-25"/>
              <a:t>to</a:t>
            </a:r>
            <a:r>
              <a:rPr dirty="0"/>
              <a:t>	</a:t>
            </a:r>
            <a:r>
              <a:rPr dirty="0" spc="-10"/>
              <a:t>applicants…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14568" y="3087345"/>
            <a:ext cx="123825" cy="1238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14568" y="3573121"/>
            <a:ext cx="123825" cy="12382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14568" y="5030445"/>
            <a:ext cx="123825" cy="12382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14568" y="5516220"/>
            <a:ext cx="123825" cy="12382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14568" y="6001996"/>
            <a:ext cx="123825" cy="123824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3835"/>
              </a:lnSpc>
              <a:spcBef>
                <a:spcPts val="100"/>
              </a:spcBef>
            </a:pPr>
            <a:r>
              <a:rPr dirty="0"/>
              <a:t>Your</a:t>
            </a:r>
            <a:r>
              <a:rPr dirty="0" spc="-35"/>
              <a:t> </a:t>
            </a:r>
            <a:r>
              <a:rPr dirty="0"/>
              <a:t>project</a:t>
            </a:r>
            <a:r>
              <a:rPr dirty="0" spc="-35"/>
              <a:t> </a:t>
            </a:r>
            <a:r>
              <a:rPr dirty="0"/>
              <a:t>may</a:t>
            </a:r>
            <a:r>
              <a:rPr dirty="0" spc="-30"/>
              <a:t> </a:t>
            </a:r>
            <a:r>
              <a:rPr dirty="0" spc="-10"/>
              <a:t>receive:</a:t>
            </a:r>
          </a:p>
          <a:p>
            <a:pPr marL="784225">
              <a:lnSpc>
                <a:spcPts val="3825"/>
              </a:lnSpc>
            </a:pPr>
            <a:r>
              <a:rPr dirty="0"/>
              <a:t>$4,000</a:t>
            </a:r>
            <a:r>
              <a:rPr dirty="0" spc="-50"/>
              <a:t> </a:t>
            </a:r>
            <a:r>
              <a:rPr dirty="0"/>
              <a:t>initial</a:t>
            </a:r>
            <a:r>
              <a:rPr dirty="0" spc="-45"/>
              <a:t> </a:t>
            </a:r>
            <a:r>
              <a:rPr dirty="0" spc="-10"/>
              <a:t>award</a:t>
            </a:r>
          </a:p>
          <a:p>
            <a:pPr marL="784225">
              <a:lnSpc>
                <a:spcPts val="3829"/>
              </a:lnSpc>
            </a:pPr>
            <a:r>
              <a:rPr dirty="0"/>
              <a:t>$4,000</a:t>
            </a:r>
            <a:r>
              <a:rPr dirty="0" spc="-40"/>
              <a:t> </a:t>
            </a:r>
            <a:r>
              <a:rPr dirty="0"/>
              <a:t>matching</a:t>
            </a:r>
            <a:r>
              <a:rPr dirty="0" spc="-40"/>
              <a:t> </a:t>
            </a:r>
            <a:r>
              <a:rPr dirty="0" spc="-10"/>
              <a:t>award</a:t>
            </a:r>
          </a:p>
          <a:p>
            <a:pPr>
              <a:lnSpc>
                <a:spcPct val="100000"/>
              </a:lnSpc>
              <a:spcBef>
                <a:spcPts val="125"/>
              </a:spcBef>
            </a:pPr>
          </a:p>
          <a:p>
            <a:pPr marL="12700">
              <a:lnSpc>
                <a:spcPts val="3829"/>
              </a:lnSpc>
              <a:spcBef>
                <a:spcPts val="5"/>
              </a:spcBef>
            </a:pPr>
            <a:r>
              <a:rPr dirty="0"/>
              <a:t>You</a:t>
            </a:r>
            <a:r>
              <a:rPr dirty="0" spc="-40"/>
              <a:t> </a:t>
            </a:r>
            <a:r>
              <a:rPr dirty="0" spc="-10"/>
              <a:t>should:</a:t>
            </a:r>
          </a:p>
          <a:p>
            <a:pPr marL="784225">
              <a:lnSpc>
                <a:spcPts val="3825"/>
              </a:lnSpc>
            </a:pPr>
            <a:r>
              <a:rPr dirty="0"/>
              <a:t>Plan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5"/>
              <a:t> </a:t>
            </a:r>
            <a:r>
              <a:rPr dirty="0"/>
              <a:t>a</a:t>
            </a:r>
            <a:r>
              <a:rPr dirty="0" spc="-25"/>
              <a:t> </a:t>
            </a:r>
            <a:r>
              <a:rPr dirty="0"/>
              <a:t>timeline</a:t>
            </a:r>
            <a:r>
              <a:rPr dirty="0" spc="-25"/>
              <a:t> </a:t>
            </a:r>
            <a:r>
              <a:rPr dirty="0"/>
              <a:t>of</a:t>
            </a:r>
            <a:r>
              <a:rPr dirty="0" spc="-25"/>
              <a:t> </a:t>
            </a:r>
            <a:r>
              <a:rPr dirty="0"/>
              <a:t>12</a:t>
            </a:r>
            <a:r>
              <a:rPr dirty="0" spc="-25"/>
              <a:t> </a:t>
            </a:r>
            <a:r>
              <a:rPr dirty="0" spc="-10"/>
              <a:t>months.</a:t>
            </a:r>
          </a:p>
          <a:p>
            <a:pPr marL="784225" marR="5080">
              <a:lnSpc>
                <a:spcPts val="3829"/>
              </a:lnSpc>
              <a:spcBef>
                <a:spcPts val="95"/>
              </a:spcBef>
            </a:pPr>
            <a:r>
              <a:rPr dirty="0"/>
              <a:t>Be</a:t>
            </a:r>
            <a:r>
              <a:rPr dirty="0" spc="-45"/>
              <a:t> </a:t>
            </a:r>
            <a:r>
              <a:rPr dirty="0"/>
              <a:t>prepared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additional</a:t>
            </a:r>
            <a:r>
              <a:rPr dirty="0" spc="-40"/>
              <a:t> </a:t>
            </a:r>
            <a:r>
              <a:rPr dirty="0"/>
              <a:t>reporting</a:t>
            </a:r>
            <a:r>
              <a:rPr dirty="0" spc="-40"/>
              <a:t> </a:t>
            </a:r>
            <a:r>
              <a:rPr dirty="0" spc="-10"/>
              <a:t>requirements. </a:t>
            </a:r>
            <a:r>
              <a:rPr dirty="0"/>
              <a:t>Ensure</a:t>
            </a:r>
            <a:r>
              <a:rPr dirty="0" spc="-45"/>
              <a:t> </a:t>
            </a:r>
            <a:r>
              <a:rPr dirty="0"/>
              <a:t>strong</a:t>
            </a:r>
            <a:r>
              <a:rPr dirty="0" spc="-40"/>
              <a:t> </a:t>
            </a:r>
            <a:r>
              <a:rPr dirty="0"/>
              <a:t>financial</a:t>
            </a:r>
            <a:r>
              <a:rPr dirty="0" spc="-45"/>
              <a:t> </a:t>
            </a:r>
            <a:r>
              <a:rPr dirty="0"/>
              <a:t>tracking</a:t>
            </a:r>
            <a:r>
              <a:rPr dirty="0" spc="-40"/>
              <a:t> </a:t>
            </a:r>
            <a:r>
              <a:rPr dirty="0"/>
              <a:t>and</a:t>
            </a:r>
            <a:r>
              <a:rPr dirty="0" spc="-40"/>
              <a:t> </a:t>
            </a:r>
            <a:r>
              <a:rPr dirty="0" spc="-10"/>
              <a:t>documentation.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5"/>
              <a:t>Mini-</a:t>
            </a:r>
            <a:r>
              <a:rPr dirty="0"/>
              <a:t>Grant</a:t>
            </a:r>
            <a:r>
              <a:rPr dirty="0" spc="-105"/>
              <a:t> </a:t>
            </a:r>
            <a:r>
              <a:rPr dirty="0" spc="-10"/>
              <a:t>Specifics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97245" y="3352061"/>
            <a:ext cx="123825" cy="1238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97245" y="4323611"/>
            <a:ext cx="123825" cy="12382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97245" y="5780936"/>
            <a:ext cx="123825" cy="12382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389195" y="2142449"/>
            <a:ext cx="12813030" cy="4885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One</a:t>
            </a:r>
            <a:r>
              <a:rPr dirty="0" sz="3200" spc="-6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Mini-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grant</a:t>
            </a:r>
            <a:r>
              <a:rPr dirty="0" sz="3200" spc="-6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will</a:t>
            </a:r>
            <a:r>
              <a:rPr dirty="0" sz="3200" spc="-6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200" spc="-6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awarded</a:t>
            </a:r>
            <a:r>
              <a:rPr dirty="0" sz="3200" spc="-6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and</a:t>
            </a:r>
            <a:r>
              <a:rPr dirty="0" sz="3200" spc="-6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consists</a:t>
            </a:r>
            <a:r>
              <a:rPr dirty="0" sz="3200" spc="-6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of: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3200">
              <a:latin typeface="Arial"/>
              <a:cs typeface="Arial"/>
            </a:endParaRPr>
          </a:p>
          <a:p>
            <a:pPr algn="just" marL="1212215">
              <a:lnSpc>
                <a:spcPct val="100000"/>
              </a:lnSpc>
              <a:spcBef>
                <a:spcPts val="5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$4,000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cash</a:t>
            </a:r>
            <a:r>
              <a:rPr dirty="0" sz="3200" spc="-6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reward.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3200">
              <a:latin typeface="Arial"/>
              <a:cs typeface="Arial"/>
            </a:endParaRPr>
          </a:p>
          <a:p>
            <a:pPr algn="just" marL="1212215" marR="51435">
              <a:lnSpc>
                <a:spcPts val="3829"/>
              </a:lnSpc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Additional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funding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through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Family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Pathways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Founders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Fund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(up-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$4,000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match).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3200">
              <a:latin typeface="Arial"/>
              <a:cs typeface="Arial"/>
            </a:endParaRPr>
          </a:p>
          <a:p>
            <a:pPr algn="just" marL="1212215" marR="5080">
              <a:lnSpc>
                <a:spcPts val="3829"/>
              </a:lnSpc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Founders</a:t>
            </a:r>
            <a:r>
              <a:rPr dirty="0" sz="3200" spc="-7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Fund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matching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is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awarded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through</a:t>
            </a:r>
            <a:r>
              <a:rPr dirty="0" sz="3200" spc="-7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separate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process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and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is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contingent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upon</a:t>
            </a:r>
            <a:r>
              <a:rPr dirty="0" sz="3200" spc="-7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compliance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with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all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funding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and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reporting requirements.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68149" y="965841"/>
            <a:ext cx="12647930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42970" algn="l"/>
                <a:tab pos="5391785" algn="l"/>
                <a:tab pos="8695055" algn="l"/>
              </a:tabLst>
            </a:pPr>
            <a:r>
              <a:rPr dirty="0" spc="-10"/>
              <a:t>Founders</a:t>
            </a:r>
            <a:r>
              <a:rPr dirty="0"/>
              <a:t>	</a:t>
            </a:r>
            <a:r>
              <a:rPr dirty="0" spc="-20"/>
              <a:t>Fund</a:t>
            </a:r>
            <a:r>
              <a:rPr dirty="0"/>
              <a:t>	</a:t>
            </a:r>
            <a:r>
              <a:rPr dirty="0" spc="-10"/>
              <a:t>Matching</a:t>
            </a:r>
            <a:r>
              <a:rPr dirty="0"/>
              <a:t>	</a:t>
            </a:r>
            <a:r>
              <a:rPr dirty="0" spc="-10"/>
              <a:t>Opportunity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44053" y="2252040"/>
            <a:ext cx="15654019" cy="39135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Family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Pathways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Founders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Fund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provides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annual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match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up-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$4,000.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3200">
              <a:latin typeface="Arial"/>
              <a:cs typeface="Arial"/>
            </a:endParaRPr>
          </a:p>
          <a:p>
            <a:pPr marL="12700" marR="5080">
              <a:lnSpc>
                <a:spcPts val="3820"/>
              </a:lnSpc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Matching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funds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are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awarded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through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separate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process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following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Mini-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grant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cycle,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typically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in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February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after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award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year.</a:t>
            </a:r>
            <a:endParaRPr sz="3200">
              <a:latin typeface="Arial"/>
              <a:cs typeface="Arial"/>
            </a:endParaRPr>
          </a:p>
          <a:p>
            <a:pPr marL="12700" marR="546735">
              <a:lnSpc>
                <a:spcPts val="7650"/>
              </a:lnSpc>
              <a:spcBef>
                <a:spcPts val="575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Funds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must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used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for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same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purpose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and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categories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as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original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Mini-grant.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Projects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may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receive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potential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total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funding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up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$8,000.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68149" y="965841"/>
            <a:ext cx="11292205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61970" algn="l"/>
                <a:tab pos="5010785" algn="l"/>
                <a:tab pos="6535420" algn="l"/>
              </a:tabLst>
            </a:pPr>
            <a:r>
              <a:rPr dirty="0" spc="-10"/>
              <a:t>Founder</a:t>
            </a:r>
            <a:r>
              <a:rPr dirty="0"/>
              <a:t>	</a:t>
            </a:r>
            <a:r>
              <a:rPr dirty="0" spc="-20"/>
              <a:t>Fund</a:t>
            </a:r>
            <a:r>
              <a:rPr dirty="0"/>
              <a:t>	</a:t>
            </a:r>
            <a:r>
              <a:rPr dirty="0" spc="-25"/>
              <a:t>Key</a:t>
            </a:r>
            <a:r>
              <a:rPr dirty="0"/>
              <a:t>	</a:t>
            </a:r>
            <a:r>
              <a:rPr dirty="0" spc="-10"/>
              <a:t>Requirements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2008" y="3899653"/>
            <a:ext cx="123825" cy="1238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2008" y="4385428"/>
            <a:ext cx="123825" cy="12382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32583" y="2204267"/>
            <a:ext cx="10526395" cy="2456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Must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align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with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mission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and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approved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Mini-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grant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use.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3200">
              <a:latin typeface="Arial"/>
              <a:cs typeface="Arial"/>
            </a:endParaRPr>
          </a:p>
          <a:p>
            <a:pPr marL="784225" marR="4787265" indent="-772160">
              <a:lnSpc>
                <a:spcPts val="3829"/>
              </a:lnSpc>
              <a:spcBef>
                <a:spcPts val="5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Cannot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used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for: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Administrative</a:t>
            </a:r>
            <a:r>
              <a:rPr dirty="0" sz="3200" spc="-114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overhead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Lobbying</a:t>
            </a:r>
            <a:r>
              <a:rPr dirty="0" sz="3200" spc="-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or</a:t>
            </a:r>
            <a:r>
              <a:rPr dirty="0" sz="3200" spc="-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political</a:t>
            </a:r>
            <a:r>
              <a:rPr dirty="0" sz="3200" spc="-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activity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Overview</a:t>
            </a:r>
            <a:r>
              <a:rPr dirty="0" spc="-195"/>
              <a:t> </a:t>
            </a:r>
            <a:r>
              <a:rPr dirty="0"/>
              <a:t>of</a:t>
            </a:r>
            <a:r>
              <a:rPr dirty="0" spc="-190"/>
              <a:t> </a:t>
            </a:r>
            <a:r>
              <a:rPr dirty="0"/>
              <a:t>Eligibility:</a:t>
            </a:r>
            <a:r>
              <a:rPr dirty="0" spc="-190"/>
              <a:t> </a:t>
            </a:r>
            <a:r>
              <a:rPr dirty="0" spc="-20"/>
              <a:t>Who?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19814" y="4906385"/>
            <a:ext cx="123825" cy="1238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19814" y="5392160"/>
            <a:ext cx="123825" cy="12382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516589" y="2239449"/>
            <a:ext cx="15338425" cy="6513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Mini-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grant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must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involve: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One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member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in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good</a:t>
            </a:r>
            <a:r>
              <a:rPr dirty="0" sz="3200" spc="-3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standing</a:t>
            </a:r>
            <a:r>
              <a:rPr dirty="0" sz="3200" spc="-2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identified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as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lead</a:t>
            </a:r>
            <a:r>
              <a:rPr dirty="0" sz="3200" spc="-3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 b="1">
                <a:solidFill>
                  <a:srgbClr val="666666"/>
                </a:solidFill>
                <a:latin typeface="Arial"/>
                <a:cs typeface="Arial"/>
              </a:rPr>
              <a:t>applicant.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3200">
              <a:latin typeface="Arial"/>
              <a:cs typeface="Arial"/>
            </a:endParaRPr>
          </a:p>
          <a:p>
            <a:pPr marL="12700">
              <a:lnSpc>
                <a:spcPts val="3829"/>
              </a:lnSpc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Two</a:t>
            </a:r>
            <a:r>
              <a:rPr dirty="0" sz="3200" spc="-6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collaborative</a:t>
            </a:r>
            <a:r>
              <a:rPr dirty="0" sz="3200" spc="-5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 b="1">
                <a:solidFill>
                  <a:srgbClr val="666666"/>
                </a:solidFill>
                <a:latin typeface="Arial"/>
                <a:cs typeface="Arial"/>
              </a:rPr>
              <a:t>partners:</a:t>
            </a:r>
            <a:endParaRPr sz="3200">
              <a:latin typeface="Arial"/>
              <a:cs typeface="Arial"/>
            </a:endParaRPr>
          </a:p>
          <a:p>
            <a:pPr marL="1155065">
              <a:lnSpc>
                <a:spcPts val="3825"/>
              </a:lnSpc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One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is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member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in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good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standing.</a:t>
            </a:r>
            <a:endParaRPr sz="3200">
              <a:latin typeface="Arial"/>
              <a:cs typeface="Arial"/>
            </a:endParaRPr>
          </a:p>
          <a:p>
            <a:pPr marL="1155065">
              <a:lnSpc>
                <a:spcPts val="3829"/>
              </a:lnSpc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One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can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community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partner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or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member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in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good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standing.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Non-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profits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and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Houses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Worship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can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apply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as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lead</a:t>
            </a:r>
            <a:r>
              <a:rPr dirty="0" sz="3200" spc="-2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applicant.</a:t>
            </a:r>
            <a:endParaRPr sz="3200">
              <a:latin typeface="Arial"/>
              <a:cs typeface="Arial"/>
            </a:endParaRPr>
          </a:p>
          <a:p>
            <a:pPr algn="just" marL="12700" marR="5080">
              <a:lnSpc>
                <a:spcPct val="113300"/>
              </a:lnSpc>
              <a:spcBef>
                <a:spcPts val="3600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lead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applicant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and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all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collaborative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partners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must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sign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application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before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it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is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submitted.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lead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applicant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will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responsible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for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all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Mini-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grant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reporting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and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accountability</a:t>
            </a:r>
            <a:r>
              <a:rPr dirty="0" sz="3200" spc="-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requirements.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68149" y="965841"/>
            <a:ext cx="7947659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87880" algn="l"/>
                <a:tab pos="5307965" algn="l"/>
              </a:tabLst>
            </a:pPr>
            <a:r>
              <a:rPr dirty="0" spc="-20"/>
              <a:t>Good</a:t>
            </a:r>
            <a:r>
              <a:rPr dirty="0"/>
              <a:t>	</a:t>
            </a:r>
            <a:r>
              <a:rPr dirty="0" spc="-10"/>
              <a:t>Standing</a:t>
            </a:r>
            <a:r>
              <a:rPr dirty="0"/>
              <a:t>	</a:t>
            </a:r>
            <a:r>
              <a:rPr dirty="0" spc="-10"/>
              <a:t>Defined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98644" y="3429802"/>
            <a:ext cx="123825" cy="1238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98644" y="4887127"/>
            <a:ext cx="123825" cy="12382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98644" y="6344452"/>
            <a:ext cx="123825" cy="12382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419219" y="2220191"/>
            <a:ext cx="16083915" cy="4885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Lead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applicant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and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one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collaborative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partner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must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members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in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good</a:t>
            </a:r>
            <a:r>
              <a:rPr dirty="0" sz="3200" spc="-3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standing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by: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3200">
              <a:latin typeface="Arial"/>
              <a:cs typeface="Arial"/>
            </a:endParaRPr>
          </a:p>
          <a:p>
            <a:pPr marL="784225" marR="702945">
              <a:lnSpc>
                <a:spcPts val="3820"/>
              </a:lnSpc>
              <a:tabLst>
                <a:tab pos="13950950" algn="l"/>
              </a:tabLst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Lead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Applicant</a:t>
            </a:r>
            <a:r>
              <a:rPr dirty="0" sz="3200" spc="-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requirements: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Active</a:t>
            </a:r>
            <a:r>
              <a:rPr dirty="0" sz="3200" spc="-5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membership</a:t>
            </a:r>
            <a:r>
              <a:rPr dirty="0" sz="3200" spc="-4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for</a:t>
            </a:r>
            <a:r>
              <a:rPr dirty="0" sz="3200" spc="-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at</a:t>
            </a:r>
            <a:r>
              <a:rPr dirty="0" sz="3200" spc="-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least</a:t>
            </a:r>
            <a:r>
              <a:rPr dirty="0" sz="3200" spc="-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one</a:t>
            </a:r>
            <a:r>
              <a:rPr dirty="0" sz="3200" spc="-4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0" b="1">
                <a:solidFill>
                  <a:srgbClr val="666666"/>
                </a:solidFill>
                <a:latin typeface="Arial"/>
                <a:cs typeface="Arial"/>
              </a:rPr>
              <a:t>year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	prior</a:t>
            </a:r>
            <a:r>
              <a:rPr dirty="0" sz="3200" spc="-5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5" b="1">
                <a:solidFill>
                  <a:srgbClr val="666666"/>
                </a:solidFill>
                <a:latin typeface="Arial"/>
                <a:cs typeface="Arial"/>
              </a:rPr>
              <a:t>to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application</a:t>
            </a:r>
            <a:r>
              <a:rPr dirty="0" sz="3200" spc="-6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 b="1">
                <a:solidFill>
                  <a:srgbClr val="666666"/>
                </a:solidFill>
                <a:latin typeface="Arial"/>
                <a:cs typeface="Arial"/>
              </a:rPr>
              <a:t>deadline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200">
              <a:latin typeface="Arial"/>
              <a:cs typeface="Arial"/>
            </a:endParaRPr>
          </a:p>
          <a:p>
            <a:pPr marL="784225">
              <a:lnSpc>
                <a:spcPts val="3829"/>
              </a:lnSpc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3200" spc="-7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member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Collaborative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Partner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Applicant</a:t>
            </a:r>
            <a:r>
              <a:rPr dirty="0" sz="3200" spc="-7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requirements:</a:t>
            </a:r>
            <a:r>
              <a:rPr dirty="0" sz="3200" spc="-6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Current</a:t>
            </a:r>
            <a:r>
              <a:rPr dirty="0" sz="3200" spc="-7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 b="1">
                <a:solidFill>
                  <a:srgbClr val="666666"/>
                </a:solidFill>
                <a:latin typeface="Arial"/>
                <a:cs typeface="Arial"/>
              </a:rPr>
              <a:t>membership</a:t>
            </a:r>
            <a:endParaRPr sz="3200">
              <a:latin typeface="Arial"/>
              <a:cs typeface="Arial"/>
            </a:endParaRPr>
          </a:p>
          <a:p>
            <a:pPr marL="784225">
              <a:lnSpc>
                <a:spcPts val="3829"/>
              </a:lnSpc>
            </a:pP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status.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3200">
              <a:latin typeface="Arial"/>
              <a:cs typeface="Arial"/>
            </a:endParaRPr>
          </a:p>
          <a:p>
            <a:pPr marL="784225" marR="340995">
              <a:lnSpc>
                <a:spcPts val="3829"/>
              </a:lnSpc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All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participating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members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must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maintain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ongoing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participation</a:t>
            </a:r>
            <a:r>
              <a:rPr dirty="0" sz="3200" spc="-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and</a:t>
            </a:r>
            <a:r>
              <a:rPr dirty="0" sz="3200" spc="-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compliance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throughout</a:t>
            </a:r>
            <a:r>
              <a:rPr dirty="0" sz="3200" spc="-4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grant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period.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Overview</a:t>
            </a:r>
            <a:r>
              <a:rPr dirty="0" spc="-195"/>
              <a:t> </a:t>
            </a:r>
            <a:r>
              <a:rPr dirty="0"/>
              <a:t>of</a:t>
            </a:r>
            <a:r>
              <a:rPr dirty="0" spc="-190"/>
              <a:t> </a:t>
            </a:r>
            <a:r>
              <a:rPr dirty="0"/>
              <a:t>Eligibility:</a:t>
            </a:r>
            <a:r>
              <a:rPr dirty="0" spc="-190"/>
              <a:t> </a:t>
            </a:r>
            <a:r>
              <a:rPr dirty="0" spc="-10"/>
              <a:t>What?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632" y="5575960"/>
            <a:ext cx="114300" cy="1142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632" y="6433210"/>
            <a:ext cx="114300" cy="11429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611982" y="2286660"/>
            <a:ext cx="15972790" cy="6064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</a:pP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Types of projects to be funded are those that address a current gap in the service </a:t>
            </a:r>
            <a:r>
              <a:rPr dirty="0" sz="3000" spc="-10">
                <a:solidFill>
                  <a:srgbClr val="666666"/>
                </a:solidFill>
                <a:latin typeface="Arial"/>
                <a:cs typeface="Arial"/>
              </a:rPr>
              <a:t>system.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These projects should be new and innovative, or an </a:t>
            </a:r>
            <a:r>
              <a:rPr dirty="0" sz="3000" b="1" i="1">
                <a:solidFill>
                  <a:srgbClr val="666666"/>
                </a:solidFill>
                <a:latin typeface="Arial"/>
                <a:cs typeface="Arial"/>
              </a:rPr>
              <a:t>expansion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of an existing program that </a:t>
            </a:r>
            <a:r>
              <a:rPr dirty="0" sz="3000" spc="-20">
                <a:solidFill>
                  <a:srgbClr val="666666"/>
                </a:solidFill>
                <a:latin typeface="Arial"/>
                <a:cs typeface="Arial"/>
              </a:rPr>
              <a:t>will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address</a:t>
            </a:r>
            <a:r>
              <a:rPr dirty="0" sz="3000" spc="-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an unmet need. If</a:t>
            </a:r>
            <a:r>
              <a:rPr dirty="0" sz="3000" spc="-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an expansion of an</a:t>
            </a:r>
            <a:r>
              <a:rPr dirty="0" sz="3000" spc="-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existing program, please provide</a:t>
            </a:r>
            <a:r>
              <a:rPr dirty="0" sz="3000" spc="-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a </a:t>
            </a:r>
            <a:r>
              <a:rPr dirty="0" sz="3000" spc="-10">
                <a:solidFill>
                  <a:srgbClr val="666666"/>
                </a:solidFill>
                <a:latin typeface="Arial"/>
                <a:cs typeface="Arial"/>
              </a:rPr>
              <a:t>description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3000" spc="-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how this will be</a:t>
            </a:r>
            <a:r>
              <a:rPr dirty="0" sz="3000" spc="-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addressed. If this is an</a:t>
            </a:r>
            <a:r>
              <a:rPr dirty="0" sz="3000" spc="-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unmet need, please describe the</a:t>
            </a:r>
            <a:r>
              <a:rPr dirty="0" sz="3000" spc="-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unmet </a:t>
            </a:r>
            <a:r>
              <a:rPr dirty="0" sz="3000" spc="-10">
                <a:solidFill>
                  <a:srgbClr val="666666"/>
                </a:solidFill>
                <a:latin typeface="Arial"/>
                <a:cs typeface="Arial"/>
              </a:rPr>
              <a:t>need.</a:t>
            </a:r>
            <a:endParaRPr sz="3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725"/>
              </a:spcBef>
            </a:pP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A</a:t>
            </a:r>
            <a:r>
              <a:rPr dirty="0" sz="3000" spc="-1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mini-grant</a:t>
            </a:r>
            <a:r>
              <a:rPr dirty="0" sz="3000" spc="-1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will</a:t>
            </a:r>
            <a:r>
              <a:rPr dirty="0" sz="3000" spc="-1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 b="1">
                <a:solidFill>
                  <a:srgbClr val="FF0000"/>
                </a:solidFill>
                <a:latin typeface="Arial"/>
                <a:cs typeface="Arial"/>
              </a:rPr>
              <a:t>NOT</a:t>
            </a:r>
            <a:r>
              <a:rPr dirty="0" sz="3000" spc="-1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000" spc="-1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awarded</a:t>
            </a:r>
            <a:r>
              <a:rPr dirty="0" sz="3000" spc="-1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 spc="-20">
                <a:solidFill>
                  <a:srgbClr val="666666"/>
                </a:solidFill>
                <a:latin typeface="Arial"/>
                <a:cs typeface="Arial"/>
              </a:rPr>
              <a:t>for:</a:t>
            </a:r>
            <a:endParaRPr sz="3000">
              <a:latin typeface="Arial"/>
              <a:cs typeface="Arial"/>
            </a:endParaRPr>
          </a:p>
          <a:p>
            <a:pPr marL="659765">
              <a:lnSpc>
                <a:spcPct val="100000"/>
              </a:lnSpc>
              <a:spcBef>
                <a:spcPts val="3150"/>
              </a:spcBef>
            </a:pP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One</a:t>
            </a:r>
            <a:r>
              <a:rPr dirty="0" sz="3000" spc="-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time</a:t>
            </a:r>
            <a:r>
              <a:rPr dirty="0" sz="3000" spc="-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events</a:t>
            </a:r>
            <a:r>
              <a:rPr dirty="0" sz="3000" spc="-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or</a:t>
            </a:r>
            <a:r>
              <a:rPr dirty="0" sz="3000" spc="-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a specific</a:t>
            </a:r>
            <a:r>
              <a:rPr dirty="0" sz="3000" spc="-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000" spc="-10">
                <a:solidFill>
                  <a:srgbClr val="666666"/>
                </a:solidFill>
                <a:latin typeface="Arial"/>
                <a:cs typeface="Arial"/>
              </a:rPr>
              <a:t>event</a:t>
            </a:r>
            <a:endParaRPr sz="3000">
              <a:latin typeface="Arial"/>
              <a:cs typeface="Arial"/>
            </a:endParaRPr>
          </a:p>
          <a:p>
            <a:pPr marL="659765">
              <a:lnSpc>
                <a:spcPct val="100000"/>
              </a:lnSpc>
              <a:spcBef>
                <a:spcPts val="3150"/>
              </a:spcBef>
            </a:pP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General operating support for an existing program or </a:t>
            </a:r>
            <a:r>
              <a:rPr dirty="0" sz="3000" spc="-10">
                <a:solidFill>
                  <a:srgbClr val="666666"/>
                </a:solidFill>
                <a:latin typeface="Arial"/>
                <a:cs typeface="Arial"/>
              </a:rPr>
              <a:t>event.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25"/>
              </a:spcBef>
            </a:pPr>
            <a:endParaRPr sz="3000">
              <a:latin typeface="Arial"/>
              <a:cs typeface="Arial"/>
            </a:endParaRPr>
          </a:p>
          <a:p>
            <a:pPr marL="12700" marR="1104900">
              <a:lnSpc>
                <a:spcPct val="114599"/>
              </a:lnSpc>
            </a:pP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Additionally, an organization may not apply as the Lead Applicant more than once </a:t>
            </a:r>
            <a:r>
              <a:rPr dirty="0" sz="3000" spc="-10">
                <a:solidFill>
                  <a:srgbClr val="666666"/>
                </a:solidFill>
                <a:latin typeface="Arial"/>
                <a:cs typeface="Arial"/>
              </a:rPr>
              <a:t>within </a:t>
            </a:r>
            <a:r>
              <a:rPr dirty="0" sz="3000">
                <a:solidFill>
                  <a:srgbClr val="666666"/>
                </a:solidFill>
                <a:latin typeface="Arial"/>
                <a:cs typeface="Arial"/>
              </a:rPr>
              <a:t>a three-year period; however, it may serve as a Collaborative Partner during that </a:t>
            </a:r>
            <a:r>
              <a:rPr dirty="0" sz="3000" spc="-10">
                <a:solidFill>
                  <a:srgbClr val="666666"/>
                </a:solidFill>
                <a:latin typeface="Arial"/>
                <a:cs typeface="Arial"/>
              </a:rPr>
              <a:t>time.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Important</a:t>
            </a:r>
            <a:r>
              <a:rPr dirty="0" spc="-185"/>
              <a:t> </a:t>
            </a:r>
            <a:r>
              <a:rPr dirty="0"/>
              <a:t>to</a:t>
            </a:r>
            <a:r>
              <a:rPr dirty="0" spc="-185"/>
              <a:t> </a:t>
            </a:r>
            <a:r>
              <a:rPr dirty="0" spc="-10"/>
              <a:t>note...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32475" y="4204970"/>
            <a:ext cx="15346680" cy="5054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14599"/>
              </a:lnSpc>
              <a:spcBef>
                <a:spcPts val="100"/>
              </a:spcBef>
              <a:tabLst>
                <a:tab pos="4277995" algn="l"/>
                <a:tab pos="13293090" algn="l"/>
              </a:tabLst>
            </a:pPr>
            <a:r>
              <a:rPr dirty="0" sz="4800" spc="150">
                <a:solidFill>
                  <a:srgbClr val="666666"/>
                </a:solidFill>
                <a:latin typeface="Arial"/>
                <a:cs typeface="Arial"/>
              </a:rPr>
              <a:t>Mini-</a:t>
            </a:r>
            <a:r>
              <a:rPr dirty="0" sz="4800" spc="110">
                <a:solidFill>
                  <a:srgbClr val="666666"/>
                </a:solidFill>
                <a:latin typeface="Arial"/>
                <a:cs typeface="Arial"/>
              </a:rPr>
              <a:t>grant</a:t>
            </a:r>
            <a:r>
              <a:rPr dirty="0" sz="4800" spc="35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40">
                <a:solidFill>
                  <a:srgbClr val="666666"/>
                </a:solidFill>
                <a:latin typeface="Arial"/>
                <a:cs typeface="Arial"/>
              </a:rPr>
              <a:t>applications</a:t>
            </a:r>
            <a:r>
              <a:rPr dirty="0" sz="4800" spc="35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05" b="1">
                <a:solidFill>
                  <a:srgbClr val="666666"/>
                </a:solidFill>
                <a:latin typeface="Arial"/>
                <a:cs typeface="Arial"/>
              </a:rPr>
              <a:t>must</a:t>
            </a:r>
            <a:r>
              <a:rPr dirty="0" sz="4800" spc="35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30">
                <a:solidFill>
                  <a:srgbClr val="666666"/>
                </a:solidFill>
                <a:latin typeface="Arial"/>
                <a:cs typeface="Arial"/>
              </a:rPr>
              <a:t>strive</a:t>
            </a:r>
            <a:r>
              <a:rPr dirty="0" sz="4800" spc="35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6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4800" spc="35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20">
                <a:solidFill>
                  <a:srgbClr val="666666"/>
                </a:solidFill>
                <a:latin typeface="Arial"/>
                <a:cs typeface="Arial"/>
              </a:rPr>
              <a:t>align</a:t>
            </a:r>
            <a:r>
              <a:rPr dirty="0" sz="4800" spc="35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14">
                <a:solidFill>
                  <a:srgbClr val="666666"/>
                </a:solidFill>
                <a:latin typeface="Arial"/>
                <a:cs typeface="Arial"/>
              </a:rPr>
              <a:t>with</a:t>
            </a:r>
            <a:r>
              <a:rPr dirty="0" sz="4800" spc="35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65">
                <a:solidFill>
                  <a:srgbClr val="666666"/>
                </a:solidFill>
                <a:latin typeface="Arial"/>
                <a:cs typeface="Arial"/>
              </a:rPr>
              <a:t>the </a:t>
            </a:r>
            <a:r>
              <a:rPr dirty="0" sz="4800" spc="100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25">
                <a:solidFill>
                  <a:srgbClr val="666666"/>
                </a:solidFill>
                <a:latin typeface="Arial"/>
                <a:cs typeface="Arial"/>
              </a:rPr>
              <a:t>mission:</a:t>
            </a:r>
            <a:r>
              <a:rPr dirty="0" sz="4800">
                <a:solidFill>
                  <a:srgbClr val="666666"/>
                </a:solidFill>
                <a:latin typeface="Arial"/>
                <a:cs typeface="Arial"/>
              </a:rPr>
              <a:t>	</a:t>
            </a:r>
            <a:r>
              <a:rPr dirty="0" sz="4800" spc="85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4800" spc="3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30">
                <a:solidFill>
                  <a:srgbClr val="666666"/>
                </a:solidFill>
                <a:latin typeface="Arial"/>
                <a:cs typeface="Arial"/>
              </a:rPr>
              <a:t>mission</a:t>
            </a:r>
            <a:r>
              <a:rPr dirty="0" sz="4800" spc="3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6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4800" spc="3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9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00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4800" spc="3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85">
                <a:solidFill>
                  <a:srgbClr val="666666"/>
                </a:solidFill>
                <a:latin typeface="Arial"/>
                <a:cs typeface="Arial"/>
              </a:rPr>
              <a:t>is</a:t>
            </a:r>
            <a:r>
              <a:rPr dirty="0" sz="4800" spc="3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6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20">
                <a:solidFill>
                  <a:srgbClr val="666666"/>
                </a:solidFill>
                <a:latin typeface="Arial"/>
                <a:cs typeface="Arial"/>
              </a:rPr>
              <a:t>build</a:t>
            </a:r>
            <a:r>
              <a:rPr dirty="0" sz="4800" spc="3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-50">
                <a:solidFill>
                  <a:srgbClr val="666666"/>
                </a:solidFill>
                <a:latin typeface="Arial"/>
                <a:cs typeface="Arial"/>
              </a:rPr>
              <a:t>a </a:t>
            </a:r>
            <a:r>
              <a:rPr dirty="0" sz="4800" spc="125">
                <a:solidFill>
                  <a:srgbClr val="666666"/>
                </a:solidFill>
                <a:latin typeface="Arial"/>
                <a:cs typeface="Arial"/>
              </a:rPr>
              <a:t>unified</a:t>
            </a:r>
            <a:r>
              <a:rPr dirty="0" sz="4800" spc="3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85">
                <a:solidFill>
                  <a:srgbClr val="666666"/>
                </a:solidFill>
                <a:latin typeface="Arial"/>
                <a:cs typeface="Arial"/>
              </a:rPr>
              <a:t>and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30">
                <a:solidFill>
                  <a:srgbClr val="666666"/>
                </a:solidFill>
                <a:latin typeface="Arial"/>
                <a:cs typeface="Arial"/>
              </a:rPr>
              <a:t>integrated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30">
                <a:solidFill>
                  <a:srgbClr val="666666"/>
                </a:solidFill>
                <a:latin typeface="Arial"/>
                <a:cs typeface="Arial"/>
              </a:rPr>
              <a:t>network</a:t>
            </a:r>
            <a:r>
              <a:rPr dirty="0" sz="4800" spc="3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6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40">
                <a:solidFill>
                  <a:srgbClr val="666666"/>
                </a:solidFill>
                <a:latin typeface="Arial"/>
                <a:cs typeface="Arial"/>
              </a:rPr>
              <a:t>services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70">
                <a:solidFill>
                  <a:srgbClr val="666666"/>
                </a:solidFill>
                <a:latin typeface="Arial"/>
                <a:cs typeface="Arial"/>
              </a:rPr>
              <a:t>by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20">
                <a:solidFill>
                  <a:srgbClr val="666666"/>
                </a:solidFill>
                <a:latin typeface="Arial"/>
                <a:cs typeface="Arial"/>
              </a:rPr>
              <a:t>using</a:t>
            </a:r>
            <a:r>
              <a:rPr dirty="0" sz="4800" spc="34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-50">
                <a:solidFill>
                  <a:srgbClr val="666666"/>
                </a:solidFill>
                <a:latin typeface="Arial"/>
                <a:cs typeface="Arial"/>
              </a:rPr>
              <a:t>a </a:t>
            </a:r>
            <a:r>
              <a:rPr dirty="0" sz="4800" spc="150">
                <a:solidFill>
                  <a:srgbClr val="666666"/>
                </a:solidFill>
                <a:latin typeface="Arial"/>
                <a:cs typeface="Arial"/>
              </a:rPr>
              <a:t>multi-</a:t>
            </a:r>
            <a:r>
              <a:rPr dirty="0" sz="4800" spc="120">
                <a:solidFill>
                  <a:srgbClr val="666666"/>
                </a:solidFill>
                <a:latin typeface="Arial"/>
                <a:cs typeface="Arial"/>
              </a:rPr>
              <a:t>agency</a:t>
            </a:r>
            <a:r>
              <a:rPr dirty="0" sz="4800" spc="35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25">
                <a:solidFill>
                  <a:srgbClr val="666666"/>
                </a:solidFill>
                <a:latin typeface="Arial"/>
                <a:cs typeface="Arial"/>
              </a:rPr>
              <a:t>approach</a:t>
            </a:r>
            <a:r>
              <a:rPr dirty="0" sz="4800" spc="36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6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4800" spc="36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14">
                <a:solidFill>
                  <a:srgbClr val="666666"/>
                </a:solidFill>
                <a:latin typeface="Arial"/>
                <a:cs typeface="Arial"/>
              </a:rPr>
              <a:t>break</a:t>
            </a:r>
            <a:r>
              <a:rPr dirty="0" sz="4800" spc="35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05">
                <a:solidFill>
                  <a:srgbClr val="666666"/>
                </a:solidFill>
                <a:latin typeface="Arial"/>
                <a:cs typeface="Arial"/>
              </a:rPr>
              <a:t>down</a:t>
            </a:r>
            <a:r>
              <a:rPr dirty="0" sz="4800" spc="36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30">
                <a:solidFill>
                  <a:srgbClr val="666666"/>
                </a:solidFill>
                <a:latin typeface="Arial"/>
                <a:cs typeface="Arial"/>
              </a:rPr>
              <a:t>barriers</a:t>
            </a:r>
            <a:r>
              <a:rPr dirty="0" sz="4800" spc="36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60">
                <a:solidFill>
                  <a:srgbClr val="666666"/>
                </a:solidFill>
                <a:latin typeface="Arial"/>
                <a:cs typeface="Arial"/>
              </a:rPr>
              <a:t>and </a:t>
            </a:r>
            <a:r>
              <a:rPr dirty="0" sz="4800" spc="130">
                <a:solidFill>
                  <a:srgbClr val="666666"/>
                </a:solidFill>
                <a:latin typeface="Arial"/>
                <a:cs typeface="Arial"/>
              </a:rPr>
              <a:t>strengthen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9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25">
                <a:solidFill>
                  <a:srgbClr val="666666"/>
                </a:solidFill>
                <a:latin typeface="Arial"/>
                <a:cs typeface="Arial"/>
              </a:rPr>
              <a:t>system</a:t>
            </a:r>
            <a:r>
              <a:rPr dirty="0" sz="4800" spc="35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6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10">
                <a:solidFill>
                  <a:srgbClr val="666666"/>
                </a:solidFill>
                <a:latin typeface="Arial"/>
                <a:cs typeface="Arial"/>
              </a:rPr>
              <a:t>care</a:t>
            </a:r>
            <a:r>
              <a:rPr dirty="0" sz="4800" spc="35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90">
                <a:solidFill>
                  <a:srgbClr val="666666"/>
                </a:solidFill>
                <a:latin typeface="Arial"/>
                <a:cs typeface="Arial"/>
              </a:rPr>
              <a:t>for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30">
                <a:solidFill>
                  <a:srgbClr val="666666"/>
                </a:solidFill>
                <a:latin typeface="Arial"/>
                <a:cs typeface="Arial"/>
              </a:rPr>
              <a:t>individuals</a:t>
            </a:r>
            <a:r>
              <a:rPr dirty="0" sz="4800">
                <a:solidFill>
                  <a:srgbClr val="666666"/>
                </a:solidFill>
                <a:latin typeface="Arial"/>
                <a:cs typeface="Arial"/>
              </a:rPr>
              <a:t>	</a:t>
            </a:r>
            <a:r>
              <a:rPr dirty="0" sz="4800" spc="60">
                <a:solidFill>
                  <a:srgbClr val="666666"/>
                </a:solidFill>
                <a:latin typeface="Arial"/>
                <a:cs typeface="Arial"/>
              </a:rPr>
              <a:t>and </a:t>
            </a:r>
            <a:r>
              <a:rPr dirty="0" sz="4800" spc="135">
                <a:solidFill>
                  <a:srgbClr val="666666"/>
                </a:solidFill>
                <a:latin typeface="Arial"/>
                <a:cs typeface="Arial"/>
              </a:rPr>
              <a:t>families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6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25">
                <a:solidFill>
                  <a:srgbClr val="666666"/>
                </a:solidFill>
                <a:latin typeface="Arial"/>
                <a:cs typeface="Arial"/>
              </a:rPr>
              <a:t>Butler</a:t>
            </a:r>
            <a:r>
              <a:rPr dirty="0" sz="4800" spc="35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4800" spc="120">
                <a:solidFill>
                  <a:srgbClr val="666666"/>
                </a:solidFill>
                <a:latin typeface="Arial"/>
                <a:cs typeface="Arial"/>
              </a:rPr>
              <a:t>County.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Application</a:t>
            </a:r>
            <a:r>
              <a:rPr dirty="0" spc="-260"/>
              <a:t> </a:t>
            </a:r>
            <a:r>
              <a:rPr dirty="0"/>
              <a:t>timeframe</a:t>
            </a:r>
            <a:r>
              <a:rPr dirty="0" spc="-254"/>
              <a:t> </a:t>
            </a:r>
            <a:r>
              <a:rPr dirty="0"/>
              <a:t>and</a:t>
            </a:r>
            <a:r>
              <a:rPr dirty="0" spc="-254"/>
              <a:t> </a:t>
            </a:r>
            <a:r>
              <a:rPr dirty="0"/>
              <a:t>award</a:t>
            </a:r>
            <a:r>
              <a:rPr dirty="0" spc="-254"/>
              <a:t> </a:t>
            </a:r>
            <a:r>
              <a:rPr dirty="0" spc="-10"/>
              <a:t>process...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3674" y="2489202"/>
            <a:ext cx="15681325" cy="5904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Applications</a:t>
            </a:r>
            <a:r>
              <a:rPr dirty="0" sz="3200" spc="-8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must</a:t>
            </a:r>
            <a:r>
              <a:rPr dirty="0" sz="3200" spc="-7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200" spc="-7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submitted</a:t>
            </a:r>
            <a:r>
              <a:rPr dirty="0" sz="3200" spc="-8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by</a:t>
            </a:r>
            <a:r>
              <a:rPr dirty="0" sz="3200" spc="-7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October</a:t>
            </a:r>
            <a:r>
              <a:rPr dirty="0" sz="3200" spc="-7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31,</a:t>
            </a:r>
            <a:r>
              <a:rPr dirty="0" sz="3200" spc="-8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2026</a:t>
            </a:r>
            <a:r>
              <a:rPr dirty="0" sz="3200" spc="-7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at</a:t>
            </a:r>
            <a:r>
              <a:rPr dirty="0" sz="3200" spc="-7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5:00</a:t>
            </a:r>
            <a:r>
              <a:rPr dirty="0" sz="3200" spc="-7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PM.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3200">
              <a:latin typeface="Arial"/>
              <a:cs typeface="Arial"/>
            </a:endParaRPr>
          </a:p>
          <a:p>
            <a:pPr marL="12700" marR="5080">
              <a:lnSpc>
                <a:spcPct val="113300"/>
              </a:lnSpc>
              <a:spcBef>
                <a:spcPts val="5"/>
              </a:spcBef>
            </a:pP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Applications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will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reviewed</a:t>
            </a:r>
            <a:r>
              <a:rPr dirty="0" sz="3200" spc="-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by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specially</a:t>
            </a:r>
            <a:r>
              <a:rPr dirty="0" sz="3200" spc="-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formed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30">
                <a:solidFill>
                  <a:srgbClr val="666666"/>
                </a:solidFill>
                <a:latin typeface="Arial"/>
                <a:cs typeface="Arial"/>
              </a:rPr>
              <a:t>Ad-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Hoc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Committee</a:t>
            </a:r>
            <a:r>
              <a:rPr dirty="0" sz="3200" spc="-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comprised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the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general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membership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ensure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compliance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Mini-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grant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minimum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standards.</a:t>
            </a:r>
            <a:endParaRPr sz="3200">
              <a:latin typeface="Arial"/>
              <a:cs typeface="Arial"/>
            </a:endParaRPr>
          </a:p>
          <a:p>
            <a:pPr marL="12700" marR="447675">
              <a:lnSpc>
                <a:spcPct val="113300"/>
              </a:lnSpc>
            </a:pP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All</a:t>
            </a:r>
            <a:r>
              <a:rPr dirty="0" sz="3200" spc="-11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approved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applicants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will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present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an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overview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of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their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applications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general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membership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at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November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meeting.</a:t>
            </a:r>
            <a:r>
              <a:rPr dirty="0" sz="3200" spc="-10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members</a:t>
            </a:r>
            <a:r>
              <a:rPr dirty="0" sz="3200" spc="-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in</a:t>
            </a:r>
            <a:r>
              <a:rPr dirty="0" sz="3200" spc="-10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good</a:t>
            </a:r>
            <a:r>
              <a:rPr dirty="0" sz="3200" spc="-100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b="1">
                <a:solidFill>
                  <a:srgbClr val="666666"/>
                </a:solidFill>
                <a:latin typeface="Arial"/>
                <a:cs typeface="Arial"/>
              </a:rPr>
              <a:t>standing</a:t>
            </a:r>
            <a:r>
              <a:rPr dirty="0" sz="3200" spc="-95" b="1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will</a:t>
            </a:r>
            <a:r>
              <a:rPr dirty="0" sz="3200" spc="-10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25">
                <a:solidFill>
                  <a:srgbClr val="666666"/>
                </a:solidFill>
                <a:latin typeface="Arial"/>
                <a:cs typeface="Arial"/>
              </a:rPr>
              <a:t>be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eligible</a:t>
            </a:r>
            <a:r>
              <a:rPr dirty="0" sz="3200" spc="-8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to</a:t>
            </a:r>
            <a:r>
              <a:rPr dirty="0" sz="3200" spc="-8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vote</a:t>
            </a:r>
            <a:r>
              <a:rPr dirty="0" sz="3200" spc="-8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with</a:t>
            </a:r>
            <a:r>
              <a:rPr dirty="0" sz="3200" spc="-8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one</a:t>
            </a:r>
            <a:r>
              <a:rPr dirty="0" sz="3200" spc="-7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vote</a:t>
            </a:r>
            <a:r>
              <a:rPr dirty="0" sz="3200" spc="-8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being</a:t>
            </a:r>
            <a:r>
              <a:rPr dirty="0" sz="3200" spc="-8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cast</a:t>
            </a:r>
            <a:r>
              <a:rPr dirty="0" sz="3200" spc="-8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>
                <a:solidFill>
                  <a:srgbClr val="666666"/>
                </a:solidFill>
                <a:latin typeface="Arial"/>
                <a:cs typeface="Arial"/>
              </a:rPr>
              <a:t>per</a:t>
            </a:r>
            <a:r>
              <a:rPr dirty="0" sz="3200" spc="-8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-10">
                <a:solidFill>
                  <a:srgbClr val="666666"/>
                </a:solidFill>
                <a:latin typeface="Arial"/>
                <a:cs typeface="Arial"/>
              </a:rPr>
              <a:t>organization.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3200">
              <a:latin typeface="Arial"/>
              <a:cs typeface="Arial"/>
            </a:endParaRPr>
          </a:p>
          <a:p>
            <a:pPr marL="12700" marR="118110">
              <a:lnSpc>
                <a:spcPct val="113300"/>
              </a:lnSpc>
            </a:pPr>
            <a:r>
              <a:rPr dirty="0" sz="3200" spc="135">
                <a:solidFill>
                  <a:srgbClr val="666666"/>
                </a:solidFill>
                <a:latin typeface="Arial"/>
                <a:cs typeface="Arial"/>
              </a:rPr>
              <a:t>Mini-</a:t>
            </a:r>
            <a:r>
              <a:rPr dirty="0" sz="3200" spc="110">
                <a:solidFill>
                  <a:srgbClr val="666666"/>
                </a:solidFill>
                <a:latin typeface="Arial"/>
                <a:cs typeface="Arial"/>
              </a:rPr>
              <a:t>grant</a:t>
            </a:r>
            <a:r>
              <a:rPr dirty="0" sz="3200" spc="29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114">
                <a:solidFill>
                  <a:srgbClr val="666666"/>
                </a:solidFill>
                <a:latin typeface="Arial"/>
                <a:cs typeface="Arial"/>
              </a:rPr>
              <a:t>awardees</a:t>
            </a:r>
            <a:r>
              <a:rPr dirty="0" sz="3200" spc="2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90">
                <a:solidFill>
                  <a:srgbClr val="666666"/>
                </a:solidFill>
                <a:latin typeface="Arial"/>
                <a:cs typeface="Arial"/>
              </a:rPr>
              <a:t>will</a:t>
            </a:r>
            <a:r>
              <a:rPr dirty="0" sz="3200" spc="2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70">
                <a:solidFill>
                  <a:srgbClr val="666666"/>
                </a:solidFill>
                <a:latin typeface="Arial"/>
                <a:cs typeface="Arial"/>
              </a:rPr>
              <a:t>be</a:t>
            </a:r>
            <a:r>
              <a:rPr dirty="0" sz="3200" spc="2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120">
                <a:solidFill>
                  <a:srgbClr val="666666"/>
                </a:solidFill>
                <a:latin typeface="Arial"/>
                <a:cs typeface="Arial"/>
              </a:rPr>
              <a:t>announced</a:t>
            </a:r>
            <a:r>
              <a:rPr dirty="0" sz="3200" spc="2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70">
                <a:solidFill>
                  <a:srgbClr val="666666"/>
                </a:solidFill>
                <a:latin typeface="Arial"/>
                <a:cs typeface="Arial"/>
              </a:rPr>
              <a:t>at</a:t>
            </a:r>
            <a:r>
              <a:rPr dirty="0" sz="3200" spc="2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9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2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70">
                <a:solidFill>
                  <a:srgbClr val="666666"/>
                </a:solidFill>
                <a:latin typeface="Arial"/>
                <a:cs typeface="Arial"/>
              </a:rPr>
              <a:t>at</a:t>
            </a:r>
            <a:r>
              <a:rPr dirty="0" sz="3200" spc="2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9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dirty="0" sz="3200" spc="2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75">
                <a:solidFill>
                  <a:srgbClr val="666666"/>
                </a:solidFill>
                <a:latin typeface="Arial"/>
                <a:cs typeface="Arial"/>
              </a:rPr>
              <a:t>BCF</a:t>
            </a:r>
            <a:r>
              <a:rPr dirty="0" sz="3200" spc="2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114">
                <a:solidFill>
                  <a:srgbClr val="666666"/>
                </a:solidFill>
                <a:latin typeface="Arial"/>
                <a:cs typeface="Arial"/>
              </a:rPr>
              <a:t>Meeting</a:t>
            </a:r>
            <a:r>
              <a:rPr dirty="0" sz="3200" spc="29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65">
                <a:solidFill>
                  <a:srgbClr val="666666"/>
                </a:solidFill>
                <a:latin typeface="Arial"/>
                <a:cs typeface="Arial"/>
              </a:rPr>
              <a:t>in</a:t>
            </a:r>
            <a:r>
              <a:rPr dirty="0" sz="3200" spc="295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dirty="0" sz="3200" spc="105">
                <a:solidFill>
                  <a:srgbClr val="666666"/>
                </a:solidFill>
                <a:latin typeface="Arial"/>
                <a:cs typeface="Arial"/>
              </a:rPr>
              <a:t>December </a:t>
            </a:r>
            <a:r>
              <a:rPr dirty="0" sz="3200" spc="100">
                <a:solidFill>
                  <a:srgbClr val="666666"/>
                </a:solidFill>
                <a:latin typeface="Arial"/>
                <a:cs typeface="Arial"/>
              </a:rPr>
              <a:t>2026.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Emily Snow</dc:creator>
  <cp:keywords>DAHJXfTjQso,BACwCSzhT_c,0</cp:keywords>
  <dc:title>BCF MINI-GRANTS OVERVIEW 2025-2026 (5).pptx</dc:title>
  <dcterms:created xsi:type="dcterms:W3CDTF">2026-06-11T12:19:35Z</dcterms:created>
  <dcterms:modified xsi:type="dcterms:W3CDTF">2026-06-11T12:19:35Z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2026-06-11T00:00:00Z</vt:filetime>
  </property>
  <property fmtid="{D5CDD505-2E9C-101B-9397-08002B2CF9AE}" pid="3" name="Creator">
    <vt:lpwstr>Canva</vt:lpwstr>
  </property>
  <property fmtid="{D5CDD505-2E9C-101B-9397-08002B2CF9AE}" pid="4" name="LastSaved">
    <vt:filetime>2026-06-11T00:00:00Z</vt:filetime>
  </property>
  <property fmtid="{D5CDD505-2E9C-101B-9397-08002B2CF9AE}" pid="5" name="Producer">
    <vt:lpwstr>Canva</vt:lpwstr>
  </property>
</Properties>
</file>