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9" r:id="rId8"/>
    <p:sldId id="270" r:id="rId9"/>
    <p:sldId id="271" r:id="rId10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2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10360" y="785441"/>
            <a:ext cx="6123279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FF57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57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57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57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0424" y="513081"/>
            <a:ext cx="836315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57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3400" y="1245346"/>
            <a:ext cx="8317199" cy="3404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3400" y="3714750"/>
            <a:ext cx="588010" cy="0"/>
          </a:xfrm>
          <a:custGeom>
            <a:avLst/>
            <a:gdLst/>
            <a:ahLst/>
            <a:cxnLst/>
            <a:rect l="l" t="t" r="r" b="b"/>
            <a:pathLst>
              <a:path w="588010">
                <a:moveTo>
                  <a:pt x="0" y="0"/>
                </a:moveTo>
                <a:lnTo>
                  <a:pt x="587400" y="0"/>
                </a:lnTo>
              </a:path>
            </a:pathLst>
          </a:custGeom>
          <a:ln w="76200">
            <a:solidFill>
              <a:srgbClr val="428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510231" y="1869882"/>
            <a:ext cx="6123279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pc="-10" dirty="0"/>
              <a:t>2025-2026</a:t>
            </a:r>
            <a:endParaRPr spc="-10" dirty="0"/>
          </a:p>
          <a:p>
            <a:pPr algn="ctr">
              <a:lnSpc>
                <a:spcPct val="100000"/>
              </a:lnSpc>
            </a:pPr>
            <a:r>
              <a:rPr dirty="0"/>
              <a:t>BCF</a:t>
            </a:r>
            <a:r>
              <a:rPr spc="-95" dirty="0"/>
              <a:t> </a:t>
            </a:r>
            <a:r>
              <a:rPr dirty="0"/>
              <a:t>MINI-GRANT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85629" y="3882602"/>
            <a:ext cx="33724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666666"/>
                </a:solidFill>
                <a:latin typeface="Arial"/>
                <a:cs typeface="Arial"/>
              </a:rPr>
              <a:t>Application</a:t>
            </a:r>
            <a:r>
              <a:rPr sz="3000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666666"/>
                </a:solidFill>
                <a:latin typeface="Arial"/>
                <a:cs typeface="Arial"/>
              </a:rPr>
              <a:t>Process</a:t>
            </a:r>
            <a:endParaRPr sz="30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99566"/>
            <a:ext cx="3810000" cy="13872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34334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Mini-Grant</a:t>
            </a:r>
            <a:r>
              <a:rPr spc="-35" dirty="0"/>
              <a:t> </a:t>
            </a:r>
            <a:r>
              <a:rPr spc="-5" dirty="0"/>
              <a:t>Specifics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24" y="1238820"/>
            <a:ext cx="6443980" cy="1351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spc="-5" dirty="0">
                <a:solidFill>
                  <a:srgbClr val="666666"/>
                </a:solidFill>
                <a:latin typeface="Arial"/>
                <a:cs typeface="Arial"/>
              </a:rPr>
              <a:t>One Mini-grant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will be awarded and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consist</a:t>
            </a:r>
            <a:r>
              <a:rPr sz="1800" spc="-28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 dirty="0">
              <a:latin typeface="Arial"/>
              <a:cs typeface="Arial"/>
            </a:endParaRPr>
          </a:p>
          <a:p>
            <a:pPr marL="527685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$</a:t>
            </a:r>
            <a:r>
              <a:rPr lang="en-US" sz="1800" spc="-5" dirty="0">
                <a:solidFill>
                  <a:srgbClr val="666666"/>
                </a:solidFill>
                <a:latin typeface="Arial"/>
                <a:cs typeface="Arial"/>
              </a:rPr>
              <a:t>5</a:t>
            </a:r>
            <a:r>
              <a:rPr lang="en-US" spc="-5" dirty="0">
                <a:solidFill>
                  <a:srgbClr val="666666"/>
                </a:solidFill>
                <a:latin typeface="Arial"/>
                <a:cs typeface="Arial"/>
              </a:rPr>
              <a:t>,000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 cash reward</a:t>
            </a:r>
            <a:r>
              <a:rPr sz="1800" spc="-23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and,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66666"/>
              </a:buClr>
              <a:buFont typeface="Arial"/>
              <a:buChar char="•"/>
            </a:pPr>
            <a:endParaRPr sz="1650" dirty="0">
              <a:latin typeface="Arial"/>
              <a:cs typeface="Arial"/>
            </a:endParaRPr>
          </a:p>
          <a:p>
            <a:pPr marL="527685" indent="-287020">
              <a:lnSpc>
                <a:spcPct val="100000"/>
              </a:lnSpc>
              <a:buChar char="•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$600 ancillary funds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grant-writing or marketing</a:t>
            </a:r>
            <a:r>
              <a:rPr sz="1800" spc="8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support.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79806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spc="-5" dirty="0"/>
              <a:t>Note on </a:t>
            </a:r>
            <a:r>
              <a:rPr dirty="0"/>
              <a:t>Ancillary </a:t>
            </a:r>
            <a:r>
              <a:rPr spc="-5" dirty="0"/>
              <a:t>Funds for the</a:t>
            </a:r>
            <a:r>
              <a:rPr spc="-45" dirty="0"/>
              <a:t> </a:t>
            </a:r>
            <a:r>
              <a:rPr spc="-5" dirty="0"/>
              <a:t>Mini-grants…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24" y="1197672"/>
            <a:ext cx="8493760" cy="3271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00" indent="-287020" algn="just">
              <a:lnSpc>
                <a:spcPct val="114999"/>
              </a:lnSpc>
              <a:spcBef>
                <a:spcPts val="100"/>
              </a:spcBef>
              <a:buChar char="•"/>
              <a:tabLst>
                <a:tab pos="299720" algn="l"/>
              </a:tabLst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Up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$600 will be made available based on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the </a:t>
            </a:r>
            <a:r>
              <a:rPr sz="1800" spc="-15" dirty="0">
                <a:solidFill>
                  <a:srgbClr val="666666"/>
                </a:solidFill>
                <a:latin typeface="Arial"/>
                <a:cs typeface="Arial"/>
              </a:rPr>
              <a:t>grant-writing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and marketing  needs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 the </a:t>
            </a:r>
            <a:r>
              <a:rPr sz="1800" spc="-20" dirty="0">
                <a:solidFill>
                  <a:srgbClr val="666666"/>
                </a:solidFill>
                <a:latin typeface="Arial"/>
                <a:cs typeface="Arial"/>
              </a:rPr>
              <a:t>mini-grant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awardees and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must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be used within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2 year period  following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date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</a:t>
            </a:r>
            <a:r>
              <a:rPr sz="1800" spc="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award.</a:t>
            </a:r>
            <a:endParaRPr sz="1800" dirty="0">
              <a:latin typeface="Arial"/>
              <a:cs typeface="Arial"/>
            </a:endParaRPr>
          </a:p>
          <a:p>
            <a:pPr marL="299085" marR="5080" indent="-287020">
              <a:lnSpc>
                <a:spcPct val="114999"/>
              </a:lnSpc>
              <a:spcBef>
                <a:spcPts val="1605"/>
              </a:spcBef>
              <a:buChar char="•"/>
              <a:tabLst>
                <a:tab pos="299085" algn="l"/>
                <a:tab pos="299720" algn="l"/>
                <a:tab pos="6346190" algn="l"/>
              </a:tabLst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Funds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may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be requested by sending a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short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proposal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fund use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to the 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Finance Chair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 the BCF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Executive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Committee</a:t>
            </a:r>
            <a:r>
              <a:rPr sz="1800" spc="13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for</a:t>
            </a:r>
            <a:r>
              <a:rPr sz="1800" spc="2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review.	Final approval will be  held by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the BCF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Executive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Committee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sans members with an identified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conflict  of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interest.</a:t>
            </a:r>
            <a:endParaRPr sz="1800" dirty="0">
              <a:latin typeface="Arial"/>
              <a:cs typeface="Arial"/>
            </a:endParaRPr>
          </a:p>
          <a:p>
            <a:pPr marL="299085" marR="1020444" indent="-287020">
              <a:lnSpc>
                <a:spcPct val="114999"/>
              </a:lnSpc>
              <a:spcBef>
                <a:spcPts val="1595"/>
              </a:spcBef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Ancillary funding will expire upon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2 year anniversary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grant award  regardless </a:t>
            </a:r>
            <a:r>
              <a:rPr sz="1800" dirty="0">
                <a:solidFill>
                  <a:srgbClr val="666666"/>
                </a:solidFill>
                <a:latin typeface="Arial"/>
                <a:cs typeface="Arial"/>
              </a:rPr>
              <a:t>of use.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4827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Overview </a:t>
            </a:r>
            <a:r>
              <a:rPr dirty="0"/>
              <a:t>of </a:t>
            </a:r>
            <a:r>
              <a:rPr spc="-5" dirty="0"/>
              <a:t>Eligibility:</a:t>
            </a:r>
            <a:r>
              <a:rPr spc="-45" dirty="0"/>
              <a:t> </a:t>
            </a:r>
            <a:r>
              <a:rPr spc="-5" dirty="0"/>
              <a:t>Who?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24" y="1240344"/>
            <a:ext cx="8173720" cy="31580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pc="-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Mini-grant </a:t>
            </a:r>
            <a:r>
              <a:rPr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involve </a:t>
            </a:r>
            <a:r>
              <a:rPr b="1" spc="-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b="1" spc="-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least </a:t>
            </a:r>
            <a:r>
              <a:rPr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spc="-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BCF </a:t>
            </a:r>
            <a:r>
              <a:rPr spc="10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en-US" spc="10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1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good </a:t>
            </a:r>
            <a:r>
              <a:rPr b="1" spc="-9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standing</a:t>
            </a:r>
            <a:r>
              <a:rPr b="1" spc="-2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>
              <a:lnSpc>
                <a:spcPct val="100000"/>
              </a:lnSpc>
            </a:pPr>
            <a:r>
              <a:rPr spc="6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spc="1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</a:t>
            </a:r>
            <a:r>
              <a:rPr spc="1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</a:t>
            </a:r>
            <a:r>
              <a:rPr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ntified 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pc="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b="1" spc="-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b="1" spc="1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>
              <a:lnSpc>
                <a:spcPct val="100000"/>
              </a:lnSpc>
            </a:pPr>
            <a:r>
              <a:rPr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spc="1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</a:t>
            </a:r>
            <a:r>
              <a:rPr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 </a:t>
            </a:r>
            <a:r>
              <a:rPr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b="1" spc="-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collaborative</a:t>
            </a:r>
            <a:r>
              <a:rPr b="1" spc="-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US"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Non-profits and Houses of Worship </a:t>
            </a:r>
            <a:r>
              <a:rPr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pc="-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pc="1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4999"/>
              </a:lnSpc>
            </a:pPr>
            <a:r>
              <a:rPr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pc="-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 </a:t>
            </a:r>
            <a:r>
              <a:rPr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spc="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collaborative 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 must </a:t>
            </a:r>
            <a:r>
              <a:rPr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</a:t>
            </a:r>
            <a:r>
              <a:rPr spc="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pc="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 </a:t>
            </a:r>
            <a:r>
              <a:rPr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 </a:t>
            </a:r>
            <a:r>
              <a:rPr spc="-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</a:t>
            </a:r>
            <a:r>
              <a:rPr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pc="-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 </a:t>
            </a:r>
            <a:r>
              <a:rPr spc="-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pc="7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</a:t>
            </a:r>
            <a:r>
              <a:rPr spc="1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spc="-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BCF  </a:t>
            </a:r>
            <a:r>
              <a:rPr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Mini-grant </a:t>
            </a:r>
            <a:r>
              <a:rPr spc="6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</a:t>
            </a:r>
            <a:r>
              <a:rPr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pc="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accountability </a:t>
            </a:r>
            <a:r>
              <a:rPr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</a:t>
            </a:r>
            <a:r>
              <a:rPr spc="9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49326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Overview </a:t>
            </a:r>
            <a:r>
              <a:rPr dirty="0"/>
              <a:t>of </a:t>
            </a:r>
            <a:r>
              <a:rPr spc="-5" dirty="0"/>
              <a:t>Eligibility:</a:t>
            </a:r>
            <a:r>
              <a:rPr spc="-50" dirty="0"/>
              <a:t> </a:t>
            </a:r>
            <a:r>
              <a:rPr spc="-5" dirty="0"/>
              <a:t>What?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348" y="1211514"/>
            <a:ext cx="8259445" cy="3473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0400"/>
              </a:lnSpc>
              <a:spcBef>
                <a:spcPts val="90"/>
              </a:spcBef>
            </a:pP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projects to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funded are those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a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in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system.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projects should be new and innovative, or </a:t>
            </a:r>
            <a:r>
              <a:rPr sz="1600" spc="-1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1600" spc="-1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i="1" spc="-1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expansion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305"/>
              </a:spcBef>
            </a:pPr>
            <a:r>
              <a:rPr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600" spc="-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1600" spc="7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1600" spc="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unmet</a:t>
            </a:r>
            <a:r>
              <a:rPr sz="1600" spc="-1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marR="4428490" indent="-228600" algn="just">
              <a:lnSpc>
                <a:spcPct val="188900"/>
              </a:lnSpc>
              <a:spcBef>
                <a:spcPts val="10"/>
              </a:spcBef>
            </a:pP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600" spc="2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mini-grant </a:t>
            </a:r>
            <a:r>
              <a:rPr sz="1600" spc="-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z="1600"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awarded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for:  </a:t>
            </a:r>
            <a:r>
              <a:rPr sz="1600" spc="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sz="16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1600" spc="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nts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</a:t>
            </a:r>
            <a:r>
              <a:rPr lang="en-US"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1600" spc="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nt.  </a:t>
            </a:r>
            <a:r>
              <a:rPr sz="1600" spc="-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600"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1600" spc="9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</a:t>
            </a:r>
            <a:r>
              <a:rPr sz="1600" spc="-204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algn="just">
              <a:lnSpc>
                <a:spcPct val="100000"/>
              </a:lnSpc>
            </a:pPr>
            <a:r>
              <a:rPr sz="1600" spc="-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600" spc="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sz="1600" spc="1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600" spc="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600" spc="10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sz="1600" spc="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600" spc="3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66370" algn="just">
              <a:lnSpc>
                <a:spcPct val="114999"/>
              </a:lnSpc>
              <a:spcBef>
                <a:spcPts val="1595"/>
              </a:spcBef>
            </a:pPr>
            <a:r>
              <a:rPr sz="1600" spc="1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Additionally,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1600"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</a:t>
            </a:r>
            <a:r>
              <a:rPr sz="1600" b="1" spc="-7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sz="1600" b="1" spc="-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sz="1600" b="1" spc="-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1600" spc="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600" spc="-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sz="1600" spc="6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 </a:t>
            </a:r>
            <a:r>
              <a:rPr sz="1600" spc="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r>
              <a:rPr sz="1600" spc="7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 </a:t>
            </a:r>
            <a:r>
              <a:rPr sz="1600" spc="-1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600" spc="6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sz="1600" spc="8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riod</a:t>
            </a:r>
            <a:r>
              <a:rPr lang="en-US" sz="1600" spc="3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however, t</a:t>
            </a:r>
            <a:r>
              <a:rPr sz="1600" spc="5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hey </a:t>
            </a:r>
            <a:r>
              <a:rPr sz="1600" spc="6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se</a:t>
            </a:r>
            <a:r>
              <a:rPr sz="1600" spc="-1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rve </a:t>
            </a:r>
            <a:r>
              <a:rPr sz="1600" spc="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16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600" spc="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collaborative </a:t>
            </a:r>
            <a:r>
              <a:rPr sz="1600" spc="6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</a:t>
            </a:r>
            <a:r>
              <a:rPr lang="en-US" sz="1600" spc="-2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424" y="513081"/>
            <a:ext cx="32207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5722"/>
                </a:solidFill>
                <a:latin typeface="Arial"/>
                <a:cs typeface="Arial"/>
              </a:rPr>
              <a:t>Important to</a:t>
            </a:r>
            <a:r>
              <a:rPr sz="3000" spc="-55" dirty="0">
                <a:solidFill>
                  <a:srgbClr val="FF572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5722"/>
                </a:solidFill>
                <a:latin typeface="Arial"/>
                <a:cs typeface="Arial"/>
              </a:rPr>
              <a:t>note...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424" y="2224848"/>
            <a:ext cx="7877175" cy="128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2400" spc="-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Mini-grant </a:t>
            </a:r>
            <a:r>
              <a:rPr sz="2400" spc="-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 </a:t>
            </a:r>
            <a:r>
              <a:rPr sz="2400" b="1" spc="-1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sz="2400" spc="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strive </a:t>
            </a:r>
            <a:r>
              <a:rPr sz="2400" spc="2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2400" b="1" spc="-1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sz="2400"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b="1" spc="-1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</a:t>
            </a:r>
            <a:r>
              <a:rPr sz="2400" b="1" spc="-12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</a:t>
            </a:r>
            <a:r>
              <a:rPr sz="2400" spc="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2400" spc="1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</a:t>
            </a:r>
            <a:r>
              <a:rPr sz="2400" spc="-4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ntifie</a:t>
            </a:r>
            <a:r>
              <a:rPr sz="2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sz="2400" spc="8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</a:t>
            </a:r>
            <a:r>
              <a:rPr sz="2400" spc="5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spc="1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sz="2400" spc="13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</a:t>
            </a:r>
            <a:r>
              <a:rPr sz="2400" b="1" spc="-114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  </a:t>
            </a:r>
            <a:r>
              <a:rPr sz="2400" b="1" spc="-45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</a:t>
            </a:r>
            <a:r>
              <a:rPr sz="2400" b="1" spc="-17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sz="2400" spc="-9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73202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Application timeframe and award</a:t>
            </a:r>
            <a:r>
              <a:rPr spc="-35" dirty="0"/>
              <a:t> </a:t>
            </a:r>
            <a:r>
              <a:rPr spc="-5" dirty="0"/>
              <a:t>process...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13400" y="1245346"/>
            <a:ext cx="8317199" cy="34358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9420" marR="17780" indent="-228600">
              <a:lnSpc>
                <a:spcPct val="114999"/>
              </a:lnSpc>
              <a:spcBef>
                <a:spcPts val="100"/>
              </a:spcBef>
            </a:pPr>
            <a:r>
              <a:rPr spc="-5" dirty="0"/>
              <a:t>Applications will be reviewed by a specially </a:t>
            </a:r>
            <a:r>
              <a:rPr dirty="0"/>
              <a:t>formed </a:t>
            </a:r>
            <a:r>
              <a:rPr spc="-50" dirty="0"/>
              <a:t>Ad-Hoc </a:t>
            </a:r>
            <a:r>
              <a:rPr dirty="0"/>
              <a:t>Committee  </a:t>
            </a:r>
            <a:r>
              <a:rPr spc="-5" dirty="0"/>
              <a:t>comprised </a:t>
            </a:r>
            <a:r>
              <a:rPr dirty="0"/>
              <a:t>of the </a:t>
            </a:r>
            <a:r>
              <a:rPr spc="-5" dirty="0"/>
              <a:t>general membership </a:t>
            </a:r>
            <a:r>
              <a:rPr dirty="0"/>
              <a:t>to </a:t>
            </a:r>
            <a:r>
              <a:rPr spc="-5" dirty="0"/>
              <a:t>ensure compliance </a:t>
            </a:r>
            <a:r>
              <a:rPr dirty="0"/>
              <a:t>to</a:t>
            </a:r>
            <a:r>
              <a:rPr spc="-225" dirty="0"/>
              <a:t> </a:t>
            </a:r>
            <a:r>
              <a:rPr spc="-15" dirty="0"/>
              <a:t>mini-grant  </a:t>
            </a:r>
            <a:r>
              <a:rPr spc="-5" dirty="0"/>
              <a:t>minimum </a:t>
            </a:r>
            <a:r>
              <a:rPr dirty="0"/>
              <a:t>standards.</a:t>
            </a:r>
          </a:p>
          <a:p>
            <a:pPr marL="439420" marR="305435" indent="-228600">
              <a:lnSpc>
                <a:spcPct val="114999"/>
              </a:lnSpc>
              <a:spcBef>
                <a:spcPts val="1605"/>
              </a:spcBef>
            </a:pPr>
            <a:r>
              <a:rPr spc="-5" dirty="0"/>
              <a:t>All approved applicants will present an overview </a:t>
            </a:r>
            <a:r>
              <a:rPr dirty="0"/>
              <a:t>of </a:t>
            </a:r>
            <a:r>
              <a:rPr spc="-5" dirty="0"/>
              <a:t>their applications </a:t>
            </a:r>
            <a:r>
              <a:rPr dirty="0"/>
              <a:t>to the  </a:t>
            </a:r>
            <a:r>
              <a:rPr spc="-5" dirty="0"/>
              <a:t>general membership </a:t>
            </a:r>
            <a:r>
              <a:rPr dirty="0"/>
              <a:t>at the </a:t>
            </a:r>
            <a:r>
              <a:rPr spc="-5" dirty="0"/>
              <a:t>November </a:t>
            </a:r>
            <a:r>
              <a:rPr dirty="0"/>
              <a:t>BCF </a:t>
            </a:r>
            <a:r>
              <a:rPr spc="-5" dirty="0"/>
              <a:t>meeting. </a:t>
            </a:r>
            <a:r>
              <a:rPr dirty="0"/>
              <a:t>BCF </a:t>
            </a:r>
            <a:r>
              <a:rPr spc="-20" dirty="0"/>
              <a:t>members</a:t>
            </a:r>
            <a:r>
              <a:rPr lang="en-US" spc="-20" dirty="0"/>
              <a:t> </a:t>
            </a:r>
            <a:r>
              <a:rPr b="1" spc="-20" dirty="0">
                <a:latin typeface="Arial"/>
                <a:cs typeface="Arial"/>
              </a:rPr>
              <a:t>in</a:t>
            </a:r>
            <a:r>
              <a:rPr b="1" spc="-114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good  </a:t>
            </a:r>
            <a:r>
              <a:rPr b="1" spc="-90" dirty="0">
                <a:latin typeface="Arial"/>
                <a:cs typeface="Arial"/>
              </a:rPr>
              <a:t>standing </a:t>
            </a:r>
            <a:r>
              <a:rPr spc="-45" dirty="0">
                <a:latin typeface="Times New Roman"/>
                <a:cs typeface="Times New Roman"/>
              </a:rPr>
              <a:t>will </a:t>
            </a:r>
            <a:r>
              <a:rPr spc="65" dirty="0">
                <a:latin typeface="Times New Roman"/>
                <a:cs typeface="Times New Roman"/>
              </a:rPr>
              <a:t>be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20" dirty="0">
                <a:latin typeface="Times New Roman"/>
                <a:cs typeface="Times New Roman"/>
              </a:rPr>
              <a:t>ligible </a:t>
            </a:r>
            <a:r>
              <a:rPr spc="10" dirty="0">
                <a:latin typeface="Times New Roman"/>
                <a:cs typeface="Times New Roman"/>
              </a:rPr>
              <a:t>to </a:t>
            </a:r>
            <a:r>
              <a:rPr spc="30" dirty="0">
                <a:latin typeface="Times New Roman"/>
                <a:cs typeface="Times New Roman"/>
              </a:rPr>
              <a:t>vote </a:t>
            </a:r>
            <a:r>
              <a:rPr spc="-15" dirty="0">
                <a:latin typeface="Times New Roman"/>
                <a:cs typeface="Times New Roman"/>
              </a:rPr>
              <a:t>with </a:t>
            </a:r>
            <a:r>
              <a:rPr dirty="0">
                <a:latin typeface="Times New Roman"/>
                <a:cs typeface="Times New Roman"/>
              </a:rPr>
              <a:t>1 </a:t>
            </a:r>
            <a:r>
              <a:rPr spc="30" dirty="0">
                <a:latin typeface="Times New Roman"/>
                <a:cs typeface="Times New Roman"/>
              </a:rPr>
              <a:t>vote </a:t>
            </a:r>
            <a:r>
              <a:rPr spc="65" dirty="0">
                <a:latin typeface="Times New Roman"/>
                <a:cs typeface="Times New Roman"/>
              </a:rPr>
              <a:t>being </a:t>
            </a:r>
            <a:r>
              <a:rPr spc="90" dirty="0">
                <a:latin typeface="Times New Roman"/>
                <a:cs typeface="Times New Roman"/>
              </a:rPr>
              <a:t>cast </a:t>
            </a:r>
            <a:r>
              <a:rPr spc="110" dirty="0">
                <a:latin typeface="Times New Roman"/>
                <a:cs typeface="Times New Roman"/>
              </a:rPr>
              <a:t>per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lang="en-US" spc="90" dirty="0">
                <a:latin typeface="Times New Roman"/>
                <a:cs typeface="Times New Roman"/>
              </a:rPr>
              <a:t>organization</a:t>
            </a:r>
            <a:r>
              <a:rPr spc="90" dirty="0">
                <a:latin typeface="Times New Roman"/>
                <a:cs typeface="Times New Roman"/>
              </a:rPr>
              <a:t>.</a:t>
            </a:r>
          </a:p>
          <a:p>
            <a:pPr marL="160020">
              <a:lnSpc>
                <a:spcPct val="100000"/>
              </a:lnSpc>
              <a:spcBef>
                <a:spcPts val="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668020">
              <a:lnSpc>
                <a:spcPct val="100000"/>
              </a:lnSpc>
            </a:pPr>
            <a:r>
              <a:rPr sz="1400" spc="-120" dirty="0">
                <a:solidFill>
                  <a:srgbClr val="FF0000"/>
                </a:solidFill>
                <a:latin typeface="Times New Roman"/>
                <a:cs typeface="Times New Roman"/>
              </a:rPr>
              <a:t>*Le </a:t>
            </a:r>
            <a:r>
              <a:rPr sz="1400" spc="60" dirty="0">
                <a:solidFill>
                  <a:srgbClr val="FF0000"/>
                </a:solidFill>
                <a:latin typeface="Times New Roman"/>
                <a:cs typeface="Times New Roman"/>
              </a:rPr>
              <a:t>ad and </a:t>
            </a:r>
            <a:r>
              <a:rPr sz="1400" spc="25" dirty="0">
                <a:solidFill>
                  <a:srgbClr val="FF0000"/>
                </a:solidFill>
                <a:latin typeface="Times New Roman"/>
                <a:cs typeface="Times New Roman"/>
              </a:rPr>
              <a:t>collaborative </a:t>
            </a:r>
            <a:r>
              <a:rPr sz="1400" spc="40" dirty="0">
                <a:solidFill>
                  <a:srgbClr val="FF0000"/>
                </a:solidFill>
                <a:latin typeface="Times New Roman"/>
                <a:cs typeface="Times New Roman"/>
              </a:rPr>
              <a:t>applicants </a:t>
            </a:r>
            <a:r>
              <a:rPr sz="1400" spc="-35" dirty="0">
                <a:solidFill>
                  <a:srgbClr val="FF0000"/>
                </a:solidFill>
                <a:latin typeface="Times New Roman"/>
                <a:cs typeface="Times New Roman"/>
              </a:rPr>
              <a:t>will </a:t>
            </a:r>
            <a:r>
              <a:rPr sz="1400" spc="55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sz="1400" spc="50" dirty="0">
                <a:solidFill>
                  <a:srgbClr val="FF0000"/>
                </a:solidFill>
                <a:latin typeface="Times New Roman"/>
                <a:cs typeface="Times New Roman"/>
              </a:rPr>
              <a:t>be </a:t>
            </a:r>
            <a:r>
              <a:rPr sz="140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1400" spc="-20" dirty="0">
                <a:solidFill>
                  <a:srgbClr val="FF0000"/>
                </a:solidFill>
                <a:latin typeface="Times New Roman"/>
                <a:cs typeface="Times New Roman"/>
              </a:rPr>
              <a:t>ligible </a:t>
            </a:r>
            <a:r>
              <a:rPr sz="1400" spc="5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1400" spc="25" dirty="0">
                <a:solidFill>
                  <a:srgbClr val="FF0000"/>
                </a:solidFill>
                <a:latin typeface="Times New Roman"/>
                <a:cs typeface="Times New Roman"/>
              </a:rPr>
              <a:t>vote </a:t>
            </a:r>
            <a:r>
              <a:rPr sz="1400" spc="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400" spc="20" dirty="0">
                <a:solidFill>
                  <a:srgbClr val="FF0000"/>
                </a:solidFill>
                <a:latin typeface="Times New Roman"/>
                <a:cs typeface="Times New Roman"/>
              </a:rPr>
              <a:t>mini-grant</a:t>
            </a:r>
            <a:r>
              <a:rPr sz="1400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spc="85" dirty="0">
                <a:solidFill>
                  <a:srgbClr val="FF0000"/>
                </a:solidFill>
                <a:latin typeface="Times New Roman"/>
                <a:cs typeface="Times New Roman"/>
              </a:rPr>
              <a:t>awardees.</a:t>
            </a:r>
            <a:endParaRPr sz="1400" dirty="0">
              <a:latin typeface="Times New Roman"/>
              <a:cs typeface="Times New Roman"/>
            </a:endParaRPr>
          </a:p>
          <a:p>
            <a:pPr marL="160020">
              <a:lnSpc>
                <a:spcPct val="100000"/>
              </a:lnSpc>
              <a:spcBef>
                <a:spcPts val="4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439420" marR="128270" indent="-228600">
              <a:lnSpc>
                <a:spcPct val="114999"/>
              </a:lnSpc>
              <a:spcBef>
                <a:spcPts val="5"/>
              </a:spcBef>
            </a:pPr>
            <a:r>
              <a:rPr spc="5" dirty="0">
                <a:latin typeface="Times New Roman"/>
                <a:cs typeface="Times New Roman"/>
              </a:rPr>
              <a:t>Mini-grant </a:t>
            </a:r>
            <a:r>
              <a:rPr spc="100" dirty="0">
                <a:latin typeface="Times New Roman"/>
                <a:cs typeface="Times New Roman"/>
              </a:rPr>
              <a:t>awardees </a:t>
            </a:r>
            <a:r>
              <a:rPr spc="-45" dirty="0">
                <a:latin typeface="Times New Roman"/>
                <a:cs typeface="Times New Roman"/>
              </a:rPr>
              <a:t>will </a:t>
            </a:r>
            <a:r>
              <a:rPr spc="65" dirty="0">
                <a:latin typeface="Times New Roman"/>
                <a:cs typeface="Times New Roman"/>
              </a:rPr>
              <a:t>be </a:t>
            </a:r>
            <a:r>
              <a:rPr spc="105" dirty="0">
                <a:latin typeface="Times New Roman"/>
                <a:cs typeface="Times New Roman"/>
              </a:rPr>
              <a:t>presented </a:t>
            </a:r>
            <a:r>
              <a:rPr spc="-15" dirty="0">
                <a:latin typeface="Times New Roman"/>
                <a:cs typeface="Times New Roman"/>
              </a:rPr>
              <a:t>with </a:t>
            </a:r>
            <a:r>
              <a:rPr dirty="0">
                <a:latin typeface="Times New Roman"/>
                <a:cs typeface="Times New Roman"/>
              </a:rPr>
              <a:t>a </a:t>
            </a:r>
            <a:r>
              <a:rPr spc="90" dirty="0">
                <a:latin typeface="Times New Roman"/>
                <a:cs typeface="Times New Roman"/>
              </a:rPr>
              <a:t>check </a:t>
            </a:r>
            <a:r>
              <a:rPr spc="10" dirty="0">
                <a:latin typeface="Times New Roman"/>
                <a:cs typeface="Times New Roman"/>
              </a:rPr>
              <a:t>for </a:t>
            </a:r>
            <a:r>
              <a:rPr spc="30" dirty="0">
                <a:latin typeface="Times New Roman"/>
                <a:cs typeface="Times New Roman"/>
              </a:rPr>
              <a:t>funding </a:t>
            </a:r>
            <a:r>
              <a:rPr spc="70" dirty="0">
                <a:latin typeface="Times New Roman"/>
                <a:cs typeface="Times New Roman"/>
              </a:rPr>
              <a:t>at </a:t>
            </a:r>
            <a:r>
              <a:rPr spc="40" dirty="0">
                <a:latin typeface="Times New Roman"/>
                <a:cs typeface="Times New Roman"/>
              </a:rPr>
              <a:t>the </a:t>
            </a:r>
            <a:r>
              <a:rPr spc="70" dirty="0">
                <a:latin typeface="Times New Roman"/>
                <a:cs typeface="Times New Roman"/>
              </a:rPr>
              <a:t>at </a:t>
            </a:r>
            <a:r>
              <a:rPr spc="40" dirty="0">
                <a:latin typeface="Times New Roman"/>
                <a:cs typeface="Times New Roman"/>
              </a:rPr>
              <a:t>the </a:t>
            </a:r>
            <a:r>
              <a:rPr lang="en-US" spc="80" dirty="0">
                <a:latin typeface="Times New Roman"/>
                <a:cs typeface="Times New Roman"/>
              </a:rPr>
              <a:t>BCF Meeting in December 2025.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424" y="513081"/>
            <a:ext cx="29895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Expending</a:t>
            </a:r>
            <a:r>
              <a:rPr spc="-90" dirty="0"/>
              <a:t> </a:t>
            </a:r>
            <a:r>
              <a:rPr spc="-5" dirty="0"/>
              <a:t>Funds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424" y="1197672"/>
            <a:ext cx="8156575" cy="64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14999"/>
              </a:lnSpc>
              <a:spcBef>
                <a:spcPts val="100"/>
              </a:spcBef>
            </a:pPr>
            <a:r>
              <a:rPr sz="1800" spc="-5" dirty="0">
                <a:solidFill>
                  <a:srgbClr val="666666"/>
                </a:solidFill>
                <a:latin typeface="Arial"/>
                <a:cs typeface="Arial"/>
              </a:rPr>
              <a:t>Funds </a:t>
            </a:r>
            <a:r>
              <a:rPr sz="1800" b="1" dirty="0">
                <a:solidFill>
                  <a:srgbClr val="666666"/>
                </a:solidFill>
                <a:latin typeface="Arial"/>
                <a:cs typeface="Arial"/>
              </a:rPr>
              <a:t>MUST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be </a:t>
            </a:r>
            <a:r>
              <a:rPr sz="1800" dirty="0">
                <a:solidFill>
                  <a:srgbClr val="666666"/>
                </a:solidFill>
                <a:latin typeface="Times New Roman"/>
                <a:cs typeface="Times New Roman"/>
              </a:rPr>
              <a:t>e</a:t>
            </a:r>
            <a:r>
              <a:rPr sz="1800" spc="35" dirty="0">
                <a:solidFill>
                  <a:srgbClr val="666666"/>
                </a:solidFill>
                <a:latin typeface="Times New Roman"/>
                <a:cs typeface="Times New Roman"/>
              </a:rPr>
              <a:t>xpe</a:t>
            </a:r>
            <a:r>
              <a:rPr sz="1800" spc="105" dirty="0">
                <a:solidFill>
                  <a:srgbClr val="666666"/>
                </a:solidFill>
                <a:latin typeface="Times New Roman"/>
                <a:cs typeface="Times New Roman"/>
              </a:rPr>
              <a:t>nded </a:t>
            </a:r>
            <a:r>
              <a:rPr sz="1800" spc="-10" dirty="0">
                <a:solidFill>
                  <a:srgbClr val="666666"/>
                </a:solidFill>
                <a:latin typeface="Times New Roman"/>
                <a:cs typeface="Times New Roman"/>
              </a:rPr>
              <a:t>within </a:t>
            </a:r>
            <a:r>
              <a:rPr sz="1800" spc="75" dirty="0">
                <a:solidFill>
                  <a:srgbClr val="666666"/>
                </a:solidFill>
                <a:latin typeface="Times New Roman"/>
                <a:cs typeface="Times New Roman"/>
              </a:rPr>
              <a:t>one </a:t>
            </a:r>
            <a:r>
              <a:rPr sz="1800" spc="80" dirty="0">
                <a:solidFill>
                  <a:srgbClr val="666666"/>
                </a:solidFill>
                <a:latin typeface="Times New Roman"/>
                <a:cs typeface="Times New Roman"/>
              </a:rPr>
              <a:t>year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of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1800" spc="55" dirty="0">
                <a:solidFill>
                  <a:srgbClr val="666666"/>
                </a:solidFill>
                <a:latin typeface="Times New Roman"/>
                <a:cs typeface="Times New Roman"/>
              </a:rPr>
              <a:t>award </a:t>
            </a:r>
            <a:r>
              <a:rPr sz="1800" spc="100" dirty="0">
                <a:solidFill>
                  <a:srgbClr val="666666"/>
                </a:solidFill>
                <a:latin typeface="Times New Roman"/>
                <a:cs typeface="Times New Roman"/>
              </a:rPr>
              <a:t>date. </a:t>
            </a:r>
            <a:r>
              <a:rPr sz="1800" spc="5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1800" spc="15" dirty="0">
                <a:solidFill>
                  <a:srgbClr val="666666"/>
                </a:solidFill>
                <a:latin typeface="Times New Roman"/>
                <a:cs typeface="Times New Roman"/>
              </a:rPr>
              <a:t>ancillary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funds  </a:t>
            </a:r>
            <a:r>
              <a:rPr sz="1800" spc="10" dirty="0">
                <a:solidFill>
                  <a:srgbClr val="666666"/>
                </a:solidFill>
                <a:latin typeface="Times New Roman"/>
                <a:cs typeface="Times New Roman"/>
              </a:rPr>
              <a:t>for </a:t>
            </a:r>
            <a:r>
              <a:rPr sz="1800" spc="-145" dirty="0">
                <a:solidFill>
                  <a:srgbClr val="666666"/>
                </a:solidFill>
                <a:latin typeface="Times New Roman"/>
                <a:cs typeface="Times New Roman"/>
              </a:rPr>
              <a:t>10</a:t>
            </a:r>
            <a:r>
              <a:rPr lang="en-US" sz="1800" spc="-14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1800" spc="-14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666666"/>
                </a:solidFill>
                <a:latin typeface="Times New Roman"/>
                <a:cs typeface="Times New Roman"/>
              </a:rPr>
              <a:t>hours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of </a:t>
            </a:r>
            <a:r>
              <a:rPr sz="1800" spc="30" dirty="0">
                <a:solidFill>
                  <a:srgbClr val="666666"/>
                </a:solidFill>
                <a:latin typeface="Times New Roman"/>
                <a:cs typeface="Times New Roman"/>
              </a:rPr>
              <a:t>grant-writing/marke</a:t>
            </a:r>
            <a:r>
              <a:rPr sz="1800" spc="5" dirty="0">
                <a:solidFill>
                  <a:srgbClr val="666666"/>
                </a:solidFill>
                <a:latin typeface="Times New Roman"/>
                <a:cs typeface="Times New Roman"/>
              </a:rPr>
              <a:t>ting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service</a:t>
            </a:r>
            <a:r>
              <a:rPr sz="1800" spc="-5" dirty="0">
                <a:solidFill>
                  <a:srgbClr val="666666"/>
                </a:solidFill>
                <a:latin typeface="Times New Roman"/>
                <a:cs typeface="Times New Roman"/>
              </a:rPr>
              <a:t>s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must be </a:t>
            </a:r>
            <a:r>
              <a:rPr sz="1800" spc="105" dirty="0">
                <a:solidFill>
                  <a:srgbClr val="666666"/>
                </a:solidFill>
                <a:latin typeface="Times New Roman"/>
                <a:cs typeface="Times New Roman"/>
              </a:rPr>
              <a:t>used </a:t>
            </a:r>
            <a:r>
              <a:rPr sz="1800" spc="-10" dirty="0">
                <a:solidFill>
                  <a:srgbClr val="666666"/>
                </a:solidFill>
                <a:latin typeface="Times New Roman"/>
                <a:cs typeface="Times New Roman"/>
              </a:rPr>
              <a:t>within </a:t>
            </a:r>
            <a:r>
              <a:rPr sz="1800" dirty="0">
                <a:solidFill>
                  <a:srgbClr val="666666"/>
                </a:solidFill>
                <a:latin typeface="Times New Roman"/>
                <a:cs typeface="Times New Roman"/>
              </a:rPr>
              <a:t>2</a:t>
            </a:r>
            <a:r>
              <a:rPr sz="1800" spc="170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1800" spc="70" dirty="0">
                <a:solidFill>
                  <a:srgbClr val="666666"/>
                </a:solidFill>
                <a:latin typeface="Times New Roman"/>
                <a:cs typeface="Times New Roman"/>
              </a:rPr>
              <a:t>years.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0424" y="2550984"/>
            <a:ext cx="7995920" cy="64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14999"/>
              </a:lnSpc>
              <a:spcBef>
                <a:spcPts val="100"/>
              </a:spcBef>
            </a:pPr>
            <a:r>
              <a:rPr sz="1800" spc="35" dirty="0">
                <a:solidFill>
                  <a:srgbClr val="666666"/>
                </a:solidFill>
                <a:latin typeface="Times New Roman"/>
                <a:cs typeface="Times New Roman"/>
              </a:rPr>
              <a:t>For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1800" spc="80" dirty="0">
                <a:solidFill>
                  <a:srgbClr val="666666"/>
                </a:solidFill>
                <a:latin typeface="Times New Roman"/>
                <a:cs typeface="Times New Roman"/>
              </a:rPr>
              <a:t>standard </a:t>
            </a:r>
            <a:r>
              <a:rPr sz="1800" spc="25" dirty="0">
                <a:solidFill>
                  <a:srgbClr val="666666"/>
                </a:solidFill>
                <a:latin typeface="Times New Roman"/>
                <a:cs typeface="Times New Roman"/>
              </a:rPr>
              <a:t>mini-grant,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funds </a:t>
            </a:r>
            <a:r>
              <a:rPr sz="1800" spc="90" dirty="0">
                <a:solidFill>
                  <a:srgbClr val="666666"/>
                </a:solidFill>
                <a:latin typeface="Times New Roman"/>
                <a:cs typeface="Times New Roman"/>
              </a:rPr>
              <a:t>cannot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be </a:t>
            </a:r>
            <a:r>
              <a:rPr sz="1800" spc="105" dirty="0">
                <a:solidFill>
                  <a:srgbClr val="666666"/>
                </a:solidFill>
                <a:latin typeface="Times New Roman"/>
                <a:cs typeface="Times New Roman"/>
              </a:rPr>
              <a:t>used </a:t>
            </a:r>
            <a:r>
              <a:rPr sz="1800" spc="10" dirty="0">
                <a:solidFill>
                  <a:srgbClr val="666666"/>
                </a:solidFill>
                <a:latin typeface="Times New Roman"/>
                <a:cs typeface="Times New Roman"/>
              </a:rPr>
              <a:t>to </a:t>
            </a:r>
            <a:r>
              <a:rPr sz="1800" spc="90" dirty="0">
                <a:solidFill>
                  <a:srgbClr val="666666"/>
                </a:solidFill>
                <a:latin typeface="Times New Roman"/>
                <a:cs typeface="Times New Roman"/>
              </a:rPr>
              <a:t>pay </a:t>
            </a:r>
            <a:r>
              <a:rPr sz="1800" spc="10" dirty="0">
                <a:solidFill>
                  <a:srgbClr val="666666"/>
                </a:solidFill>
                <a:latin typeface="Times New Roman"/>
                <a:cs typeface="Times New Roman"/>
              </a:rPr>
              <a:t>for </a:t>
            </a:r>
            <a:r>
              <a:rPr sz="1800" spc="114" dirty="0">
                <a:solidFill>
                  <a:srgbClr val="666666"/>
                </a:solidFill>
                <a:latin typeface="Times New Roman"/>
                <a:cs typeface="Times New Roman"/>
              </a:rPr>
              <a:t>expenses </a:t>
            </a:r>
            <a:r>
              <a:rPr sz="1800" spc="65" dirty="0">
                <a:solidFill>
                  <a:srgbClr val="666666"/>
                </a:solidFill>
                <a:latin typeface="Times New Roman"/>
                <a:cs typeface="Times New Roman"/>
              </a:rPr>
              <a:t>that </a:t>
            </a:r>
            <a:r>
              <a:rPr sz="1800" spc="50" dirty="0">
                <a:solidFill>
                  <a:srgbClr val="666666"/>
                </a:solidFill>
                <a:latin typeface="Times New Roman"/>
                <a:cs typeface="Times New Roman"/>
              </a:rPr>
              <a:t>have  </a:t>
            </a:r>
            <a:r>
              <a:rPr sz="1800" spc="70" dirty="0">
                <a:solidFill>
                  <a:srgbClr val="666666"/>
                </a:solidFill>
                <a:latin typeface="Times New Roman"/>
                <a:cs typeface="Times New Roman"/>
              </a:rPr>
              <a:t>already </a:t>
            </a:r>
            <a:r>
              <a:rPr sz="1800" spc="135" dirty="0">
                <a:solidFill>
                  <a:srgbClr val="666666"/>
                </a:solidFill>
                <a:latin typeface="Times New Roman"/>
                <a:cs typeface="Times New Roman"/>
              </a:rPr>
              <a:t>been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incurred </a:t>
            </a:r>
            <a:r>
              <a:rPr sz="1800" spc="30" dirty="0">
                <a:solidFill>
                  <a:srgbClr val="666666"/>
                </a:solidFill>
                <a:latin typeface="Times New Roman"/>
                <a:cs typeface="Times New Roman"/>
              </a:rPr>
              <a:t>prior </a:t>
            </a:r>
            <a:r>
              <a:rPr sz="1800" spc="10" dirty="0">
                <a:solidFill>
                  <a:srgbClr val="666666"/>
                </a:solidFill>
                <a:latin typeface="Times New Roman"/>
                <a:cs typeface="Times New Roman"/>
              </a:rPr>
              <a:t>to </a:t>
            </a:r>
            <a:r>
              <a:rPr sz="1800" spc="40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1800" spc="80" dirty="0">
                <a:solidFill>
                  <a:srgbClr val="666666"/>
                </a:solidFill>
                <a:latin typeface="Times New Roman"/>
                <a:cs typeface="Times New Roman"/>
              </a:rPr>
              <a:t>actual </a:t>
            </a:r>
            <a:r>
              <a:rPr sz="1800" spc="55" dirty="0">
                <a:solidFill>
                  <a:srgbClr val="666666"/>
                </a:solidFill>
                <a:latin typeface="Times New Roman"/>
                <a:cs typeface="Times New Roman"/>
              </a:rPr>
              <a:t>award </a:t>
            </a:r>
            <a:r>
              <a:rPr sz="1800" spc="100" dirty="0">
                <a:solidFill>
                  <a:srgbClr val="666666"/>
                </a:solidFill>
                <a:latin typeface="Times New Roman"/>
                <a:cs typeface="Times New Roman"/>
              </a:rPr>
              <a:t>date</a:t>
            </a:r>
            <a:r>
              <a:rPr lang="en-US" spc="100" dirty="0">
                <a:solidFill>
                  <a:srgbClr val="666666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424" y="513081"/>
            <a:ext cx="22898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5722"/>
                </a:solidFill>
                <a:latin typeface="Arial"/>
                <a:cs typeface="Arial"/>
              </a:rPr>
              <a:t>Additionally...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424" y="2229247"/>
            <a:ext cx="7871459" cy="1183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14999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sz="2200" b="1" spc="-125" dirty="0">
                <a:solidFill>
                  <a:srgbClr val="666666"/>
                </a:solidFill>
                <a:latin typeface="Arial"/>
                <a:cs typeface="Arial"/>
              </a:rPr>
              <a:t>ini</a:t>
            </a:r>
            <a:r>
              <a:rPr sz="2200" b="1" spc="-100" dirty="0">
                <a:solidFill>
                  <a:srgbClr val="666666"/>
                </a:solidFill>
                <a:latin typeface="Arial"/>
                <a:cs typeface="Arial"/>
              </a:rPr>
              <a:t>-grant </a:t>
            </a:r>
            <a:r>
              <a:rPr sz="2200" b="1" spc="-65" dirty="0">
                <a:solidFill>
                  <a:srgbClr val="666666"/>
                </a:solidFill>
                <a:latin typeface="Arial"/>
                <a:cs typeface="Arial"/>
              </a:rPr>
              <a:t>awardees </a:t>
            </a:r>
            <a:r>
              <a:rPr sz="2200" spc="50" dirty="0">
                <a:solidFill>
                  <a:srgbClr val="666666"/>
                </a:solidFill>
                <a:latin typeface="Times New Roman"/>
                <a:cs typeface="Times New Roman"/>
              </a:rPr>
              <a:t>are </a:t>
            </a:r>
            <a:r>
              <a:rPr sz="2200" spc="135" dirty="0">
                <a:solidFill>
                  <a:srgbClr val="666666"/>
                </a:solidFill>
                <a:latin typeface="Times New Roman"/>
                <a:cs typeface="Times New Roman"/>
              </a:rPr>
              <a:t>requested </a:t>
            </a:r>
            <a:r>
              <a:rPr sz="2200" spc="15" dirty="0">
                <a:solidFill>
                  <a:srgbClr val="666666"/>
                </a:solidFill>
                <a:latin typeface="Times New Roman"/>
                <a:cs typeface="Times New Roman"/>
              </a:rPr>
              <a:t>to </a:t>
            </a:r>
            <a:r>
              <a:rPr sz="2200" b="1" spc="-110" dirty="0">
                <a:solidFill>
                  <a:srgbClr val="666666"/>
                </a:solidFill>
                <a:latin typeface="Arial"/>
                <a:cs typeface="Arial"/>
              </a:rPr>
              <a:t>briefly </a:t>
            </a:r>
            <a:r>
              <a:rPr sz="2200" b="1" spc="-90" dirty="0">
                <a:solidFill>
                  <a:srgbClr val="666666"/>
                </a:solidFill>
                <a:latin typeface="Arial"/>
                <a:cs typeface="Arial"/>
              </a:rPr>
              <a:t>present </a:t>
            </a:r>
            <a:r>
              <a:rPr sz="2200" spc="75" dirty="0">
                <a:solidFill>
                  <a:srgbClr val="666666"/>
                </a:solidFill>
                <a:latin typeface="Times New Roman"/>
                <a:cs typeface="Times New Roman"/>
              </a:rPr>
              <a:t>on </a:t>
            </a:r>
            <a:r>
              <a:rPr sz="2200" spc="80" dirty="0">
                <a:solidFill>
                  <a:srgbClr val="666666"/>
                </a:solidFill>
                <a:latin typeface="Times New Roman"/>
                <a:cs typeface="Times New Roman"/>
              </a:rPr>
              <a:t>the  </a:t>
            </a:r>
            <a:r>
              <a:rPr sz="2200" spc="85" dirty="0">
                <a:solidFill>
                  <a:srgbClr val="666666"/>
                </a:solidFill>
                <a:latin typeface="Times New Roman"/>
                <a:cs typeface="Times New Roman"/>
              </a:rPr>
              <a:t>status </a:t>
            </a:r>
            <a:r>
              <a:rPr sz="2200" spc="75" dirty="0">
                <a:solidFill>
                  <a:srgbClr val="666666"/>
                </a:solidFill>
                <a:latin typeface="Times New Roman"/>
                <a:cs typeface="Times New Roman"/>
              </a:rPr>
              <a:t>of </a:t>
            </a:r>
            <a:r>
              <a:rPr sz="2200" spc="45" dirty="0">
                <a:solidFill>
                  <a:srgbClr val="666666"/>
                </a:solidFill>
                <a:latin typeface="Times New Roman"/>
                <a:cs typeface="Times New Roman"/>
              </a:rPr>
              <a:t>the</a:t>
            </a:r>
            <a:r>
              <a:rPr sz="2200" spc="-65" dirty="0">
                <a:solidFill>
                  <a:srgbClr val="666666"/>
                </a:solidFill>
                <a:latin typeface="Times New Roman"/>
                <a:cs typeface="Times New Roman"/>
              </a:rPr>
              <a:t>ir </a:t>
            </a:r>
            <a:r>
              <a:rPr sz="2200" spc="35" dirty="0">
                <a:solidFill>
                  <a:srgbClr val="666666"/>
                </a:solidFill>
                <a:latin typeface="Times New Roman"/>
                <a:cs typeface="Times New Roman"/>
              </a:rPr>
              <a:t>proje</a:t>
            </a:r>
            <a:r>
              <a:rPr sz="2200" spc="55" dirty="0">
                <a:solidFill>
                  <a:srgbClr val="666666"/>
                </a:solidFill>
                <a:latin typeface="Times New Roman"/>
                <a:cs typeface="Times New Roman"/>
              </a:rPr>
              <a:t>ct </a:t>
            </a:r>
            <a:r>
              <a:rPr sz="2200" spc="15" dirty="0">
                <a:solidFill>
                  <a:srgbClr val="666666"/>
                </a:solidFill>
                <a:latin typeface="Times New Roman"/>
                <a:cs typeface="Times New Roman"/>
              </a:rPr>
              <a:t>to </a:t>
            </a:r>
            <a:r>
              <a:rPr sz="2200" spc="45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2200" spc="130" dirty="0">
                <a:solidFill>
                  <a:srgbClr val="666666"/>
                </a:solidFill>
                <a:latin typeface="Times New Roman"/>
                <a:cs typeface="Times New Roman"/>
              </a:rPr>
              <a:t>general </a:t>
            </a:r>
            <a:r>
              <a:rPr sz="2200" spc="90" dirty="0">
                <a:solidFill>
                  <a:srgbClr val="666666"/>
                </a:solidFill>
                <a:latin typeface="Times New Roman"/>
                <a:cs typeface="Times New Roman"/>
              </a:rPr>
              <a:t>membership </a:t>
            </a:r>
            <a:r>
              <a:rPr sz="2200" b="1" spc="-5" dirty="0">
                <a:solidFill>
                  <a:srgbClr val="666666"/>
                </a:solidFill>
                <a:latin typeface="Arial"/>
                <a:cs typeface="Arial"/>
              </a:rPr>
              <a:t>6 </a:t>
            </a:r>
            <a:r>
              <a:rPr sz="2200" b="1" spc="-125" dirty="0">
                <a:solidFill>
                  <a:srgbClr val="666666"/>
                </a:solidFill>
                <a:latin typeface="Arial"/>
                <a:cs typeface="Arial"/>
              </a:rPr>
              <a:t>months </a:t>
            </a:r>
            <a:r>
              <a:rPr sz="2200" spc="5" dirty="0">
                <a:solidFill>
                  <a:srgbClr val="666666"/>
                </a:solidFill>
                <a:latin typeface="Times New Roman"/>
                <a:cs typeface="Times New Roman"/>
              </a:rPr>
              <a:t>from  </a:t>
            </a:r>
            <a:r>
              <a:rPr sz="2200" spc="50" dirty="0">
                <a:solidFill>
                  <a:srgbClr val="666666"/>
                </a:solidFill>
                <a:latin typeface="Times New Roman"/>
                <a:cs typeface="Times New Roman"/>
              </a:rPr>
              <a:t>funds </a:t>
            </a:r>
            <a:r>
              <a:rPr sz="2200" spc="75" dirty="0">
                <a:solidFill>
                  <a:srgbClr val="666666"/>
                </a:solidFill>
                <a:latin typeface="Times New Roman"/>
                <a:cs typeface="Times New Roman"/>
              </a:rPr>
              <a:t>be</a:t>
            </a:r>
            <a:r>
              <a:rPr sz="2200" spc="-5" dirty="0">
                <a:solidFill>
                  <a:srgbClr val="666666"/>
                </a:solidFill>
                <a:latin typeface="Times New Roman"/>
                <a:cs typeface="Times New Roman"/>
              </a:rPr>
              <a:t>ing </a:t>
            </a:r>
            <a:r>
              <a:rPr sz="2200" spc="100" dirty="0">
                <a:solidFill>
                  <a:srgbClr val="666666"/>
                </a:solidFill>
                <a:latin typeface="Times New Roman"/>
                <a:cs typeface="Times New Roman"/>
              </a:rPr>
              <a:t>granted </a:t>
            </a:r>
            <a:r>
              <a:rPr sz="2200" spc="90" dirty="0">
                <a:solidFill>
                  <a:srgbClr val="666666"/>
                </a:solidFill>
                <a:latin typeface="Times New Roman"/>
                <a:cs typeface="Times New Roman"/>
              </a:rPr>
              <a:t>and </a:t>
            </a:r>
            <a:r>
              <a:rPr sz="2200" spc="75" dirty="0">
                <a:solidFill>
                  <a:srgbClr val="666666"/>
                </a:solidFill>
                <a:latin typeface="Times New Roman"/>
                <a:cs typeface="Times New Roman"/>
              </a:rPr>
              <a:t>again </a:t>
            </a:r>
            <a:r>
              <a:rPr sz="2200" spc="85" dirty="0">
                <a:solidFill>
                  <a:srgbClr val="666666"/>
                </a:solidFill>
                <a:latin typeface="Times New Roman"/>
                <a:cs typeface="Times New Roman"/>
              </a:rPr>
              <a:t>at </a:t>
            </a:r>
            <a:r>
              <a:rPr sz="2200" spc="45" dirty="0">
                <a:solidFill>
                  <a:srgbClr val="666666"/>
                </a:solidFill>
                <a:latin typeface="Times New Roman"/>
                <a:cs typeface="Times New Roman"/>
              </a:rPr>
              <a:t>the </a:t>
            </a:r>
            <a:r>
              <a:rPr sz="2200" b="1" spc="-5" dirty="0">
                <a:solidFill>
                  <a:srgbClr val="666666"/>
                </a:solidFill>
                <a:latin typeface="Arial"/>
                <a:cs typeface="Arial"/>
              </a:rPr>
              <a:t>12 </a:t>
            </a:r>
            <a:r>
              <a:rPr sz="2200" b="1" spc="-125" dirty="0">
                <a:solidFill>
                  <a:srgbClr val="666666"/>
                </a:solidFill>
                <a:latin typeface="Arial"/>
                <a:cs typeface="Arial"/>
              </a:rPr>
              <a:t>month</a:t>
            </a:r>
            <a:r>
              <a:rPr sz="2200" b="1" spc="-18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2200" b="1" spc="-45" dirty="0">
                <a:solidFill>
                  <a:srgbClr val="666666"/>
                </a:solidFill>
                <a:latin typeface="Arial"/>
                <a:cs typeface="Arial"/>
              </a:rPr>
              <a:t>mark</a:t>
            </a:r>
            <a:r>
              <a:rPr sz="2200" spc="-45" dirty="0">
                <a:solidFill>
                  <a:srgbClr val="666666"/>
                </a:solidFill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544</Words>
  <Application>Microsoft Office PowerPoint</Application>
  <PresentationFormat>On-screen Show (16:9)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2025-2026 BCF MINI-GRANT</vt:lpstr>
      <vt:lpstr>Mini-Grant Specifics</vt:lpstr>
      <vt:lpstr>A Note on Ancillary Funds for the Mini-grants…</vt:lpstr>
      <vt:lpstr>Overview of Eligibility: Who?</vt:lpstr>
      <vt:lpstr>Overview of Eligibility: What?</vt:lpstr>
      <vt:lpstr>PowerPoint Presentation</vt:lpstr>
      <vt:lpstr>Application timeframe and award process...</vt:lpstr>
      <vt:lpstr>Expending Funds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BCF MINI-GRANT</dc:title>
  <dc:creator>user</dc:creator>
  <cp:lastModifiedBy>Linda Thoma</cp:lastModifiedBy>
  <cp:revision>7</cp:revision>
  <dcterms:created xsi:type="dcterms:W3CDTF">2021-09-14T02:48:23Z</dcterms:created>
  <dcterms:modified xsi:type="dcterms:W3CDTF">2025-07-03T14:50:38Z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2020-09-28T00:00:00Z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2021-09-14T00:00:00Z</vt:filetime>
  </property>
</Properties>
</file>